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73" r:id="rId3"/>
    <p:sldId id="272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juillet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juillet 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53644" y="1512589"/>
            <a:ext cx="7881068" cy="3566720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De </a:t>
            </a:r>
            <a:r>
              <a:rPr lang="fr-FR" dirty="0"/>
              <a:t>la médiation en santé à l’engagement communautaire </a:t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i="1" dirty="0" smtClean="0"/>
              <a:t>savoir-faire et pratiques mobilisés lors de la crise de la covid-19 à MARSEILLE </a:t>
            </a:r>
            <a:r>
              <a:rPr lang="fr-FR" i="1" dirty="0"/>
              <a:t/>
            </a:r>
            <a:br>
              <a:rPr lang="fr-FR" i="1" dirty="0"/>
            </a:br>
            <a:r>
              <a:rPr lang="fr-FR" i="1" dirty="0" smtClean="0"/>
              <a:t/>
            </a:r>
            <a:br>
              <a:rPr lang="fr-FR" i="1" dirty="0" smtClean="0"/>
            </a:b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64729" y="5508809"/>
            <a:ext cx="6511131" cy="952371"/>
          </a:xfrm>
        </p:spPr>
        <p:txBody>
          <a:bodyPr/>
          <a:lstStyle/>
          <a:p>
            <a:r>
              <a:rPr lang="fr-FR" dirty="0" smtClean="0">
                <a:latin typeface="Arial Black"/>
                <a:cs typeface="Arial Black"/>
              </a:rPr>
              <a:t>Ashley Ouvrier </a:t>
            </a:r>
          </a:p>
          <a:p>
            <a:r>
              <a:rPr lang="fr-FR" dirty="0" smtClean="0"/>
              <a:t>Laboratoire de sciences sociales appliquées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157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4284" y="365760"/>
            <a:ext cx="7520940" cy="548640"/>
          </a:xfrm>
        </p:spPr>
        <p:txBody>
          <a:bodyPr/>
          <a:lstStyle/>
          <a:p>
            <a:r>
              <a:rPr lang="fr-FR" dirty="0" smtClean="0"/>
              <a:t>La notion de « communauté » dans le champ politique français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50942"/>
          </a:xfrm>
        </p:spPr>
        <p:txBody>
          <a:bodyPr>
            <a:noAutofit/>
          </a:bodyPr>
          <a:lstStyle/>
          <a:p>
            <a:endParaRPr lang="fr-FR" sz="2200" dirty="0"/>
          </a:p>
          <a:p>
            <a:r>
              <a:rPr lang="fr-FR" sz="2200" dirty="0" smtClean="0"/>
              <a:t>Les notions « d’approche communautaire », « représentants communautaires », « d’engagement communautaire » ne vont pas de soit en France : </a:t>
            </a:r>
          </a:p>
          <a:p>
            <a:endParaRPr lang="fr-FR" sz="2200" dirty="0"/>
          </a:p>
          <a:p>
            <a:pPr>
              <a:buFontTx/>
              <a:buChar char="-"/>
            </a:pPr>
            <a:r>
              <a:rPr lang="fr-FR" sz="1800" i="1" dirty="0" smtClean="0"/>
              <a:t>Le modèle français de gestion politique de l’immigration par « intégration »  (</a:t>
            </a:r>
            <a:r>
              <a:rPr lang="fr-FR" sz="1800" i="1" dirty="0" err="1" smtClean="0"/>
              <a:t>Diff</a:t>
            </a:r>
            <a:r>
              <a:rPr lang="fr-FR" sz="1800" i="1" dirty="0" smtClean="0"/>
              <a:t>. de l’approche dite communautaire). </a:t>
            </a:r>
          </a:p>
          <a:p>
            <a:pPr>
              <a:buFontTx/>
              <a:buChar char="-"/>
            </a:pPr>
            <a:r>
              <a:rPr lang="fr-FR" sz="1800" i="1" dirty="0" smtClean="0"/>
              <a:t>Glissement de la notion de communauté et celle de communautarisme </a:t>
            </a:r>
          </a:p>
          <a:p>
            <a:pPr marL="0" indent="0"/>
            <a:endParaRPr lang="fr-FR" sz="2200" dirty="0" smtClean="0"/>
          </a:p>
          <a:p>
            <a:pPr marL="0" indent="0"/>
            <a:r>
              <a:rPr lang="fr-FR" sz="2200" dirty="0" smtClean="0"/>
              <a:t>Pour autant il existe des politiques qui s’apparentent à des activités et savoir-faire  relevant de « l’engagement communautaire » à travers d’autres dénominatifs</a:t>
            </a:r>
          </a:p>
          <a:p>
            <a:pPr>
              <a:buFontTx/>
              <a:buChar char="-"/>
            </a:pPr>
            <a:endParaRPr lang="fr-FR" sz="2200" dirty="0"/>
          </a:p>
          <a:p>
            <a:pPr>
              <a:buFontTx/>
              <a:buChar char="-"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69110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551988"/>
            <a:ext cx="7520940" cy="548640"/>
          </a:xfrm>
        </p:spPr>
        <p:txBody>
          <a:bodyPr/>
          <a:lstStyle/>
          <a:p>
            <a:r>
              <a:rPr lang="fr-FR" dirty="0" smtClean="0"/>
              <a:t>Petite histoire de la médiation, pair-</a:t>
            </a:r>
            <a:r>
              <a:rPr lang="fr-FR" dirty="0" err="1" smtClean="0"/>
              <a:t>aidance</a:t>
            </a:r>
            <a:r>
              <a:rPr lang="fr-FR" dirty="0" smtClean="0"/>
              <a:t> et de l’activiste médical en France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/>
            <a:endParaRPr lang="fr-FR" sz="900" dirty="0" smtClean="0"/>
          </a:p>
          <a:p>
            <a:pPr>
              <a:buFont typeface="Arial"/>
              <a:buChar char="•"/>
            </a:pPr>
            <a:endParaRPr lang="fr-FR" sz="2400" dirty="0" smtClean="0"/>
          </a:p>
          <a:p>
            <a:pPr>
              <a:buFont typeface="Arial"/>
              <a:buChar char="•"/>
            </a:pPr>
            <a:r>
              <a:rPr lang="fr-FR" sz="2400" dirty="0" smtClean="0"/>
              <a:t>Médecine </a:t>
            </a:r>
            <a:r>
              <a:rPr lang="fr-FR" sz="2400" dirty="0" smtClean="0"/>
              <a:t>communautaire (1960-1970)</a:t>
            </a:r>
          </a:p>
          <a:p>
            <a:pPr>
              <a:buFont typeface="Arial"/>
              <a:buChar char="•"/>
            </a:pPr>
            <a:endParaRPr lang="fr-FR" sz="1100" dirty="0"/>
          </a:p>
          <a:p>
            <a:pPr>
              <a:buFont typeface="Arial"/>
              <a:buChar char="•"/>
            </a:pPr>
            <a:r>
              <a:rPr lang="fr-FR" sz="2400" dirty="0" smtClean="0"/>
              <a:t>Femmes relais (1970-1990)</a:t>
            </a:r>
          </a:p>
          <a:p>
            <a:pPr>
              <a:buFont typeface="Arial"/>
              <a:buChar char="•"/>
            </a:pPr>
            <a:endParaRPr lang="fr-FR" sz="1100" dirty="0"/>
          </a:p>
          <a:p>
            <a:pPr>
              <a:buFont typeface="Arial"/>
              <a:buChar char="•"/>
            </a:pPr>
            <a:r>
              <a:rPr lang="fr-FR" sz="2400" dirty="0" smtClean="0"/>
              <a:t>Usage crucial de la médiation en santé dans la lutte contre le VIH ( 1980-2000)</a:t>
            </a:r>
            <a:endParaRPr lang="fr-FR" sz="1100" dirty="0"/>
          </a:p>
          <a:p>
            <a:pPr>
              <a:buFont typeface="Arial"/>
              <a:buChar char="•"/>
            </a:pPr>
            <a:r>
              <a:rPr lang="fr-FR" sz="2400" dirty="0" smtClean="0"/>
              <a:t>Ses usages dans le champ de la réduction des risques des usagers de drogues/ la lutte contre les discriminations liées aux troubles </a:t>
            </a:r>
            <a:r>
              <a:rPr lang="fr-FR" sz="2400" dirty="0" smtClean="0"/>
              <a:t>mentaux</a:t>
            </a:r>
          </a:p>
          <a:p>
            <a:pPr>
              <a:buFont typeface="Arial"/>
              <a:buChar char="•"/>
            </a:pPr>
            <a:r>
              <a:rPr lang="fr-FR" sz="2400" dirty="0" smtClean="0"/>
              <a:t>Référentiel « médiation en santé » 2017</a:t>
            </a:r>
            <a:endParaRPr lang="fr-FR" sz="2400" dirty="0" smtClean="0"/>
          </a:p>
          <a:p>
            <a:pPr>
              <a:buFont typeface="Arial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1634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2821" y="1426197"/>
            <a:ext cx="4233591" cy="5431803"/>
          </a:xfrm>
        </p:spPr>
        <p:txBody>
          <a:bodyPr>
            <a:normAutofit fontScale="32500" lnSpcReduction="20000"/>
          </a:bodyPr>
          <a:lstStyle/>
          <a:p>
            <a:r>
              <a:rPr lang="fr-FR" sz="6400" dirty="0" smtClean="0"/>
              <a:t>Initiatives associatives </a:t>
            </a:r>
            <a:r>
              <a:rPr lang="fr-FR" sz="6400" dirty="0"/>
              <a:t>et mise en place d’actions d’aller-vers et</a:t>
            </a:r>
          </a:p>
          <a:p>
            <a:r>
              <a:rPr lang="fr-FR" sz="6400" dirty="0"/>
              <a:t>de </a:t>
            </a:r>
            <a:r>
              <a:rPr lang="fr-FR" sz="6400" dirty="0" smtClean="0"/>
              <a:t>médiation </a:t>
            </a:r>
            <a:r>
              <a:rPr lang="fr-FR" sz="6400" dirty="0"/>
              <a:t>en santé pour répondre aux inégalités sociales et</a:t>
            </a:r>
          </a:p>
          <a:p>
            <a:r>
              <a:rPr lang="fr-FR" sz="6400" dirty="0"/>
              <a:t>territoriales de santé (approches territoriales</a:t>
            </a:r>
            <a:r>
              <a:rPr lang="fr-FR" sz="6400" dirty="0" smtClean="0"/>
              <a:t>)</a:t>
            </a:r>
            <a:endParaRPr lang="fr-FR" sz="6400" dirty="0"/>
          </a:p>
          <a:p>
            <a:r>
              <a:rPr lang="fr-FR" sz="6400" dirty="0"/>
              <a:t>2 projet </a:t>
            </a:r>
            <a:r>
              <a:rPr lang="fr-FR" sz="6400" dirty="0" smtClean="0"/>
              <a:t>de médiation en santé covid-19 développés :</a:t>
            </a:r>
            <a:endParaRPr lang="fr-FR" sz="6400" dirty="0"/>
          </a:p>
          <a:p>
            <a:r>
              <a:rPr lang="fr-FR" sz="6400" dirty="0" smtClean="0"/>
              <a:t>Adaptation </a:t>
            </a:r>
            <a:r>
              <a:rPr lang="fr-FR" sz="6400" dirty="0"/>
              <a:t>constante des médiateurs en santé selon les</a:t>
            </a:r>
          </a:p>
          <a:p>
            <a:r>
              <a:rPr lang="fr-FR" sz="6400" dirty="0"/>
              <a:t>populations rencontrées et appui sur des relais </a:t>
            </a:r>
            <a:r>
              <a:rPr lang="fr-FR" sz="6400" dirty="0" smtClean="0"/>
              <a:t>communautaires</a:t>
            </a:r>
            <a:endParaRPr lang="fr-FR" sz="6400" dirty="0"/>
          </a:p>
          <a:p>
            <a:r>
              <a:rPr lang="fr-FR" sz="6400" dirty="0"/>
              <a:t>Equipe de médiateurs de différentes origines et qui </a:t>
            </a:r>
            <a:r>
              <a:rPr lang="fr-FR" sz="6400" dirty="0" smtClean="0"/>
              <a:t>parlent plusieurs </a:t>
            </a:r>
            <a:r>
              <a:rPr lang="fr-FR" sz="6400" dirty="0"/>
              <a:t>langues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456413" y="1426197"/>
            <a:ext cx="4687588" cy="5192247"/>
          </a:xfrm>
        </p:spPr>
        <p:txBody>
          <a:bodyPr>
            <a:noAutofit/>
          </a:bodyPr>
          <a:lstStyle/>
          <a:p>
            <a:r>
              <a:rPr lang="fr-FR" sz="2000" dirty="0"/>
              <a:t>Associative initiatives </a:t>
            </a:r>
            <a:r>
              <a:rPr lang="fr-FR" sz="2000" dirty="0" smtClean="0"/>
              <a:t>and </a:t>
            </a:r>
            <a:r>
              <a:rPr lang="fr-FR" sz="2000" dirty="0" err="1" smtClean="0"/>
              <a:t>implementation</a:t>
            </a:r>
            <a:r>
              <a:rPr lang="fr-FR" sz="2000" dirty="0" smtClean="0"/>
              <a:t> </a:t>
            </a:r>
            <a:r>
              <a:rPr lang="fr-FR" sz="2000" dirty="0"/>
              <a:t>of </a:t>
            </a:r>
            <a:r>
              <a:rPr lang="fr-FR" sz="2000" dirty="0" err="1"/>
              <a:t>outreach</a:t>
            </a:r>
            <a:r>
              <a:rPr lang="fr-FR" sz="2000" dirty="0"/>
              <a:t> </a:t>
            </a:r>
            <a:r>
              <a:rPr lang="fr-FR" sz="2000" dirty="0" smtClean="0"/>
              <a:t>and </a:t>
            </a:r>
            <a:r>
              <a:rPr lang="fr-FR" sz="2000" dirty="0" err="1" smtClean="0"/>
              <a:t>mediation</a:t>
            </a:r>
            <a:r>
              <a:rPr lang="fr-FR" sz="2000" dirty="0" smtClean="0"/>
              <a:t> </a:t>
            </a:r>
            <a:r>
              <a:rPr lang="fr-FR" sz="2000" dirty="0"/>
              <a:t>actions in </a:t>
            </a:r>
            <a:r>
              <a:rPr lang="fr-FR" sz="2000" dirty="0" err="1"/>
              <a:t>healthcare</a:t>
            </a:r>
            <a:r>
              <a:rPr lang="fr-FR" sz="2000" dirty="0"/>
              <a:t> to </a:t>
            </a:r>
            <a:r>
              <a:rPr lang="fr-FR" sz="2000" dirty="0" err="1"/>
              <a:t>address</a:t>
            </a:r>
            <a:r>
              <a:rPr lang="fr-FR" sz="2000" dirty="0"/>
              <a:t> social and </a:t>
            </a:r>
            <a:r>
              <a:rPr lang="fr-FR" sz="2000" dirty="0" smtClean="0"/>
              <a:t>territorial </a:t>
            </a:r>
            <a:r>
              <a:rPr lang="fr-FR" sz="2000" dirty="0" err="1" smtClean="0"/>
              <a:t>health</a:t>
            </a:r>
            <a:r>
              <a:rPr lang="fr-FR" sz="2000" dirty="0" smtClean="0"/>
              <a:t> </a:t>
            </a:r>
            <a:r>
              <a:rPr lang="fr-FR" sz="2000" dirty="0" err="1" smtClean="0"/>
              <a:t>inequalities</a:t>
            </a:r>
            <a:endParaRPr lang="fr-FR" sz="2000" dirty="0"/>
          </a:p>
          <a:p>
            <a:r>
              <a:rPr lang="fr-FR" sz="2000" dirty="0" err="1"/>
              <a:t>Two</a:t>
            </a:r>
            <a:r>
              <a:rPr lang="fr-FR" sz="2000" dirty="0"/>
              <a:t> </a:t>
            </a:r>
            <a:r>
              <a:rPr lang="fr-FR" sz="2000" dirty="0" smtClean="0"/>
              <a:t>Covid-19 </a:t>
            </a:r>
            <a:r>
              <a:rPr lang="fr-FR" sz="2000" dirty="0" err="1" smtClean="0"/>
              <a:t>mediation</a:t>
            </a:r>
            <a:r>
              <a:rPr lang="fr-FR" sz="2000" dirty="0" smtClean="0"/>
              <a:t> </a:t>
            </a:r>
            <a:r>
              <a:rPr lang="fr-FR" sz="2000" dirty="0" err="1" smtClean="0"/>
              <a:t>projects</a:t>
            </a:r>
            <a:r>
              <a:rPr lang="fr-FR" sz="2000" dirty="0" smtClean="0"/>
              <a:t> </a:t>
            </a:r>
            <a:r>
              <a:rPr lang="fr-FR" sz="2000" dirty="0" err="1"/>
              <a:t>developed</a:t>
            </a:r>
            <a:r>
              <a:rPr lang="fr-FR" sz="2000" dirty="0" smtClean="0"/>
              <a:t>:</a:t>
            </a:r>
            <a:endParaRPr lang="fr-FR" sz="2000" dirty="0"/>
          </a:p>
          <a:p>
            <a:r>
              <a:rPr lang="fr-FR" sz="2000" dirty="0" smtClean="0"/>
              <a:t>Constant </a:t>
            </a:r>
            <a:r>
              <a:rPr lang="fr-FR" sz="2000" dirty="0"/>
              <a:t>adaptation of </a:t>
            </a:r>
            <a:r>
              <a:rPr lang="fr-FR" sz="2000" dirty="0" err="1" smtClean="0"/>
              <a:t>healthcare</a:t>
            </a:r>
            <a:r>
              <a:rPr lang="fr-FR" sz="2000" dirty="0" smtClean="0"/>
              <a:t> </a:t>
            </a:r>
            <a:r>
              <a:rPr lang="fr-FR" sz="2000" dirty="0" err="1" smtClean="0"/>
              <a:t>mediators</a:t>
            </a:r>
            <a:r>
              <a:rPr lang="fr-FR" sz="2000" dirty="0" smtClean="0"/>
              <a:t> </a:t>
            </a:r>
            <a:r>
              <a:rPr lang="fr-FR" sz="2000" dirty="0" err="1"/>
              <a:t>based</a:t>
            </a:r>
            <a:r>
              <a:rPr lang="fr-FR" sz="2000" dirty="0"/>
              <a:t> on </a:t>
            </a:r>
            <a:r>
              <a:rPr lang="fr-FR" sz="2000" dirty="0" smtClean="0"/>
              <a:t>the populations </a:t>
            </a:r>
            <a:r>
              <a:rPr lang="fr-FR" sz="2000" dirty="0" err="1"/>
              <a:t>they</a:t>
            </a:r>
            <a:r>
              <a:rPr lang="fr-FR" sz="2000" dirty="0"/>
              <a:t> </a:t>
            </a:r>
            <a:r>
              <a:rPr lang="fr-FR" sz="2000" dirty="0" err="1"/>
              <a:t>encounter</a:t>
            </a:r>
            <a:r>
              <a:rPr lang="fr-FR" sz="2000" dirty="0"/>
              <a:t>, </a:t>
            </a:r>
            <a:r>
              <a:rPr lang="fr-FR" sz="2000" dirty="0" err="1"/>
              <a:t>with</a:t>
            </a:r>
            <a:r>
              <a:rPr lang="fr-FR" sz="2000" dirty="0"/>
              <a:t> support </a:t>
            </a:r>
            <a:r>
              <a:rPr lang="fr-FR" sz="2000" dirty="0" err="1"/>
              <a:t>from</a:t>
            </a:r>
            <a:r>
              <a:rPr lang="fr-FR" sz="2000" dirty="0"/>
              <a:t> </a:t>
            </a:r>
            <a:r>
              <a:rPr lang="fr-FR" sz="2000" dirty="0" err="1" smtClean="0"/>
              <a:t>community</a:t>
            </a:r>
            <a:r>
              <a:rPr lang="fr-FR" sz="2000" dirty="0" smtClean="0"/>
              <a:t> networks</a:t>
            </a:r>
            <a:endParaRPr lang="fr-FR" sz="2000" dirty="0"/>
          </a:p>
          <a:p>
            <a:r>
              <a:rPr lang="fr-FR" sz="2000" dirty="0"/>
              <a:t>The team of </a:t>
            </a:r>
            <a:r>
              <a:rPr lang="fr-FR" sz="2000" dirty="0" err="1"/>
              <a:t>mediators</a:t>
            </a:r>
            <a:r>
              <a:rPr lang="fr-FR" sz="2000" dirty="0"/>
              <a:t> </a:t>
            </a:r>
            <a:r>
              <a:rPr lang="fr-FR" sz="2000" dirty="0" err="1"/>
              <a:t>included</a:t>
            </a:r>
            <a:r>
              <a:rPr lang="fr-FR" sz="2000" dirty="0"/>
              <a:t> </a:t>
            </a:r>
            <a:r>
              <a:rPr lang="fr-FR" sz="2000" dirty="0" err="1"/>
              <a:t>individuals</a:t>
            </a:r>
            <a:r>
              <a:rPr lang="fr-FR" sz="2000" dirty="0"/>
              <a:t> </a:t>
            </a:r>
            <a:r>
              <a:rPr lang="fr-FR" sz="2000" dirty="0" err="1"/>
              <a:t>from</a:t>
            </a:r>
            <a:r>
              <a:rPr lang="fr-FR" sz="2000" dirty="0"/>
              <a:t> </a:t>
            </a:r>
            <a:r>
              <a:rPr lang="fr-FR" sz="2000" dirty="0" smtClean="0"/>
              <a:t>diverse backgrounds </a:t>
            </a:r>
            <a:r>
              <a:rPr lang="fr-FR" sz="2000" dirty="0" err="1"/>
              <a:t>who</a:t>
            </a:r>
            <a:r>
              <a:rPr lang="fr-FR" sz="2000" dirty="0"/>
              <a:t> </a:t>
            </a:r>
            <a:r>
              <a:rPr lang="fr-FR" sz="2000" dirty="0" err="1"/>
              <a:t>speak</a:t>
            </a:r>
            <a:r>
              <a:rPr lang="fr-FR" sz="2000" dirty="0"/>
              <a:t> multiple </a:t>
            </a:r>
            <a:r>
              <a:rPr lang="fr-FR" sz="2000" dirty="0" err="1"/>
              <a:t>languages</a:t>
            </a:r>
            <a:endParaRPr lang="fr-FR" sz="20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Genèse des projets de médiation en santé COVID-19 </a:t>
            </a:r>
            <a:r>
              <a:rPr lang="fr-FR" dirty="0" smtClean="0"/>
              <a:t>à Marseille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171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200539" y="1097280"/>
            <a:ext cx="4189027" cy="5298320"/>
          </a:xfrm>
        </p:spPr>
        <p:txBody>
          <a:bodyPr>
            <a:noAutofit/>
          </a:bodyPr>
          <a:lstStyle/>
          <a:p>
            <a:r>
              <a:rPr lang="fr-FR" sz="2000" dirty="0"/>
              <a:t>Continuité des projets de médiation en santé </a:t>
            </a:r>
            <a:r>
              <a:rPr lang="fr-FR" sz="2000" dirty="0" smtClean="0"/>
              <a:t>et d’aller</a:t>
            </a:r>
            <a:r>
              <a:rPr lang="fr-FR" sz="2000" dirty="0"/>
              <a:t>-</a:t>
            </a:r>
            <a:r>
              <a:rPr lang="fr-FR" sz="2000" dirty="0" smtClean="0"/>
              <a:t>vers</a:t>
            </a:r>
            <a:endParaRPr lang="fr-FR" sz="2000" dirty="0"/>
          </a:p>
          <a:p>
            <a:r>
              <a:rPr lang="fr-FR" sz="2000" dirty="0"/>
              <a:t>Mise en lumière de la pertinence de la médiation </a:t>
            </a:r>
            <a:r>
              <a:rPr lang="fr-FR" sz="2000" dirty="0" smtClean="0"/>
              <a:t>en santé </a:t>
            </a:r>
            <a:r>
              <a:rPr lang="fr-FR" sz="2000" dirty="0"/>
              <a:t>pour réduire les ISS et ITS + continuité </a:t>
            </a:r>
            <a:r>
              <a:rPr lang="fr-FR" sz="2000" dirty="0" smtClean="0"/>
              <a:t>des projets </a:t>
            </a:r>
            <a:r>
              <a:rPr lang="fr-FR" sz="2000" dirty="0"/>
              <a:t>créés pendant le </a:t>
            </a:r>
            <a:r>
              <a:rPr lang="fr-FR" sz="2000" dirty="0" smtClean="0"/>
              <a:t>COVID</a:t>
            </a:r>
            <a:endParaRPr lang="fr-FR" sz="2000" dirty="0"/>
          </a:p>
          <a:p>
            <a:r>
              <a:rPr lang="fr-FR" sz="2000" dirty="0"/>
              <a:t>Volonté des institutions, notamment ville de </a:t>
            </a:r>
            <a:r>
              <a:rPr lang="fr-FR" sz="2000" dirty="0" smtClean="0"/>
              <a:t>Marseille de </a:t>
            </a:r>
            <a:r>
              <a:rPr lang="fr-FR" sz="2000" dirty="0"/>
              <a:t>continuer à développer et consolider la </a:t>
            </a:r>
            <a:r>
              <a:rPr lang="fr-FR" sz="2000" dirty="0" smtClean="0"/>
              <a:t>médiation en </a:t>
            </a:r>
            <a:r>
              <a:rPr lang="fr-FR" sz="2000" dirty="0"/>
              <a:t>santé et l’aller-</a:t>
            </a:r>
            <a:r>
              <a:rPr lang="fr-FR" sz="2000" dirty="0" smtClean="0"/>
              <a:t>vers</a:t>
            </a:r>
            <a:endParaRPr lang="fr-FR" sz="2000" dirty="0"/>
          </a:p>
          <a:p>
            <a:r>
              <a:rPr lang="fr-FR" sz="2000" dirty="0"/>
              <a:t>Entrée par la précarité, par territoire et par </a:t>
            </a:r>
            <a:r>
              <a:rPr lang="fr-FR" sz="2000" dirty="0" smtClean="0"/>
              <a:t>différentes thématiques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700015" y="1097279"/>
            <a:ext cx="3945423" cy="4496085"/>
          </a:xfrm>
        </p:spPr>
        <p:txBody>
          <a:bodyPr>
            <a:noAutofit/>
          </a:bodyPr>
          <a:lstStyle/>
          <a:p>
            <a:r>
              <a:rPr lang="fr-FR" sz="2000" dirty="0" err="1"/>
              <a:t>Continuity</a:t>
            </a:r>
            <a:r>
              <a:rPr lang="fr-FR" sz="2000" dirty="0"/>
              <a:t> of </a:t>
            </a:r>
            <a:r>
              <a:rPr lang="fr-FR" sz="2000" dirty="0" err="1" smtClean="0"/>
              <a:t>health</a:t>
            </a:r>
            <a:r>
              <a:rPr lang="fr-FR" sz="2000" dirty="0" smtClean="0"/>
              <a:t> </a:t>
            </a:r>
            <a:r>
              <a:rPr lang="fr-FR" sz="2000" dirty="0" err="1" smtClean="0"/>
              <a:t>mediation</a:t>
            </a:r>
            <a:r>
              <a:rPr lang="fr-FR" sz="2000" dirty="0" smtClean="0"/>
              <a:t> </a:t>
            </a:r>
            <a:r>
              <a:rPr lang="fr-FR" sz="2000" dirty="0"/>
              <a:t>and </a:t>
            </a:r>
            <a:r>
              <a:rPr lang="fr-FR" sz="2000" dirty="0" err="1"/>
              <a:t>outreach</a:t>
            </a:r>
            <a:r>
              <a:rPr lang="fr-FR" sz="2000" dirty="0"/>
              <a:t> </a:t>
            </a:r>
            <a:r>
              <a:rPr lang="fr-FR" sz="2000" dirty="0" err="1" smtClean="0"/>
              <a:t>projects</a:t>
            </a:r>
            <a:endParaRPr lang="fr-FR" sz="2000" dirty="0"/>
          </a:p>
          <a:p>
            <a:r>
              <a:rPr lang="fr-FR" sz="2000" dirty="0" err="1"/>
              <a:t>Highlighting</a:t>
            </a:r>
            <a:r>
              <a:rPr lang="fr-FR" sz="2000" dirty="0"/>
              <a:t> the relevance of </a:t>
            </a:r>
            <a:r>
              <a:rPr lang="fr-FR" sz="2000" dirty="0" err="1"/>
              <a:t>health</a:t>
            </a:r>
            <a:r>
              <a:rPr lang="fr-FR" sz="2000" dirty="0"/>
              <a:t> </a:t>
            </a:r>
            <a:r>
              <a:rPr lang="fr-FR" sz="2000" dirty="0" err="1"/>
              <a:t>mediation</a:t>
            </a:r>
            <a:r>
              <a:rPr lang="fr-FR" sz="2000" dirty="0"/>
              <a:t> </a:t>
            </a:r>
            <a:r>
              <a:rPr lang="fr-FR" sz="2000" dirty="0" smtClean="0"/>
              <a:t>in </a:t>
            </a:r>
            <a:r>
              <a:rPr lang="fr-FR" sz="2000" dirty="0" err="1" smtClean="0"/>
              <a:t>reducing</a:t>
            </a:r>
            <a:r>
              <a:rPr lang="fr-FR" sz="2000" dirty="0" smtClean="0"/>
              <a:t> </a:t>
            </a:r>
            <a:r>
              <a:rPr lang="fr-FR" sz="2000" dirty="0"/>
              <a:t>social and territorial </a:t>
            </a:r>
            <a:r>
              <a:rPr lang="fr-FR" sz="2000" dirty="0" err="1"/>
              <a:t>health</a:t>
            </a:r>
            <a:r>
              <a:rPr lang="fr-FR" sz="2000" dirty="0"/>
              <a:t> </a:t>
            </a:r>
            <a:r>
              <a:rPr lang="fr-FR" sz="2000" dirty="0" err="1" smtClean="0"/>
              <a:t>inequalities</a:t>
            </a:r>
            <a:endParaRPr lang="fr-FR" sz="2000" dirty="0"/>
          </a:p>
          <a:p>
            <a:r>
              <a:rPr lang="fr-FR" sz="2000" dirty="0"/>
              <a:t>The institutions, </a:t>
            </a:r>
            <a:r>
              <a:rPr lang="fr-FR" sz="2000" dirty="0" err="1"/>
              <a:t>particularly</a:t>
            </a:r>
            <a:r>
              <a:rPr lang="fr-FR" sz="2000" dirty="0"/>
              <a:t> the city of Marseille, </a:t>
            </a:r>
            <a:r>
              <a:rPr lang="fr-FR" sz="2000" dirty="0" smtClean="0"/>
              <a:t>are </a:t>
            </a:r>
            <a:r>
              <a:rPr lang="fr-FR" sz="2000" dirty="0" err="1" smtClean="0"/>
              <a:t>committed</a:t>
            </a:r>
            <a:r>
              <a:rPr lang="fr-FR" sz="2000" dirty="0" smtClean="0"/>
              <a:t> </a:t>
            </a:r>
            <a:r>
              <a:rPr lang="fr-FR" sz="2000" dirty="0"/>
              <a:t>to </a:t>
            </a:r>
            <a:r>
              <a:rPr lang="fr-FR" sz="2000" dirty="0" err="1"/>
              <a:t>develop</a:t>
            </a:r>
            <a:r>
              <a:rPr lang="fr-FR" sz="2000" dirty="0"/>
              <a:t> and </a:t>
            </a:r>
            <a:r>
              <a:rPr lang="fr-FR" sz="2000" dirty="0" err="1"/>
              <a:t>strengthen</a:t>
            </a:r>
            <a:r>
              <a:rPr lang="fr-FR" sz="2000" dirty="0"/>
              <a:t> </a:t>
            </a:r>
            <a:r>
              <a:rPr lang="fr-FR" sz="2000" dirty="0" err="1"/>
              <a:t>health</a:t>
            </a:r>
            <a:r>
              <a:rPr lang="fr-FR" sz="2000" dirty="0"/>
              <a:t> </a:t>
            </a:r>
            <a:r>
              <a:rPr lang="fr-FR" sz="2000" dirty="0" err="1" smtClean="0"/>
              <a:t>mediation</a:t>
            </a:r>
            <a:r>
              <a:rPr lang="fr-FR" sz="2000" dirty="0" smtClean="0"/>
              <a:t> and </a:t>
            </a:r>
            <a:r>
              <a:rPr lang="fr-FR" sz="2000" dirty="0"/>
              <a:t>the </a:t>
            </a:r>
            <a:r>
              <a:rPr lang="fr-FR" sz="2000" dirty="0" err="1"/>
              <a:t>outreach</a:t>
            </a:r>
            <a:r>
              <a:rPr lang="fr-FR" sz="2000" dirty="0"/>
              <a:t> </a:t>
            </a:r>
            <a:r>
              <a:rPr lang="fr-FR" sz="2000" dirty="0" err="1" smtClean="0"/>
              <a:t>approach</a:t>
            </a:r>
            <a:endParaRPr lang="fr-FR" sz="2000" dirty="0"/>
          </a:p>
          <a:p>
            <a:r>
              <a:rPr lang="fr-FR" sz="2000" dirty="0" err="1"/>
              <a:t>Approach</a:t>
            </a:r>
            <a:r>
              <a:rPr lang="fr-FR" sz="2000" dirty="0"/>
              <a:t> </a:t>
            </a:r>
            <a:r>
              <a:rPr lang="fr-FR" sz="2000" dirty="0" err="1"/>
              <a:t>through</a:t>
            </a:r>
            <a:r>
              <a:rPr lang="fr-FR" sz="2000" dirty="0"/>
              <a:t> </a:t>
            </a:r>
            <a:r>
              <a:rPr lang="fr-FR" sz="2000" dirty="0" err="1"/>
              <a:t>precariousness</a:t>
            </a:r>
            <a:r>
              <a:rPr lang="fr-FR" sz="2000" dirty="0"/>
              <a:t>, </a:t>
            </a:r>
            <a:r>
              <a:rPr lang="fr-FR" sz="2000" dirty="0" err="1"/>
              <a:t>through</a:t>
            </a:r>
            <a:r>
              <a:rPr lang="fr-FR" sz="2000" dirty="0"/>
              <a:t> </a:t>
            </a:r>
            <a:r>
              <a:rPr lang="fr-FR" sz="2000" dirty="0" err="1"/>
              <a:t>territory</a:t>
            </a:r>
            <a:r>
              <a:rPr lang="fr-FR" sz="2000" dirty="0" smtClean="0"/>
              <a:t>, and </a:t>
            </a:r>
            <a:r>
              <a:rPr lang="fr-FR" sz="2000" dirty="0" err="1"/>
              <a:t>through</a:t>
            </a:r>
            <a:r>
              <a:rPr lang="fr-FR" sz="2000" dirty="0"/>
              <a:t> </a:t>
            </a:r>
            <a:r>
              <a:rPr lang="fr-FR" sz="2000" dirty="0" err="1"/>
              <a:t>various</a:t>
            </a:r>
            <a:r>
              <a:rPr lang="fr-FR" sz="2000" dirty="0"/>
              <a:t> </a:t>
            </a:r>
            <a:r>
              <a:rPr lang="fr-FR" sz="2000" dirty="0" err="1"/>
              <a:t>thematic</a:t>
            </a:r>
            <a:r>
              <a:rPr lang="fr-FR" sz="2000" dirty="0"/>
              <a:t> areas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Dynamique locale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7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21546</TotalTime>
  <Words>345</Words>
  <Application>Microsoft Macintosh PowerPoint</Application>
  <PresentationFormat>Présentation à l'écran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Angles</vt:lpstr>
      <vt:lpstr>                       De la médiation en santé à l’engagement communautaire   savoir-faire et pratiques mobilisés lors de la crise de la covid-19 à MARSEILLE   </vt:lpstr>
      <vt:lpstr>La notion de « communauté » dans le champ politique français</vt:lpstr>
      <vt:lpstr>Petite histoire de la médiation, pair-aidance et de l’activiste médical en France </vt:lpstr>
      <vt:lpstr>Genèse des projets de médiation en santé COVID-19 à Marseille</vt:lpstr>
      <vt:lpstr>Dynamique locale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LaSSA</dc:title>
  <dc:creator>ashley</dc:creator>
  <cp:lastModifiedBy>ashley</cp:lastModifiedBy>
  <cp:revision>80</cp:revision>
  <cp:lastPrinted>2023-07-04T10:33:46Z</cp:lastPrinted>
  <dcterms:created xsi:type="dcterms:W3CDTF">2019-11-08T15:49:27Z</dcterms:created>
  <dcterms:modified xsi:type="dcterms:W3CDTF">2023-07-04T13:16:52Z</dcterms:modified>
</cp:coreProperties>
</file>