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952" r:id="rId2"/>
    <p:sldId id="257" r:id="rId3"/>
    <p:sldId id="3953" r:id="rId4"/>
    <p:sldId id="258" r:id="rId5"/>
    <p:sldId id="3954" r:id="rId6"/>
    <p:sldId id="269" r:id="rId7"/>
    <p:sldId id="3955" r:id="rId8"/>
    <p:sldId id="3956"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946" autoAdjust="0"/>
  </p:normalViewPr>
  <p:slideViewPr>
    <p:cSldViewPr snapToGrid="0">
      <p:cViewPr>
        <p:scale>
          <a:sx n="74" d="100"/>
          <a:sy n="74" d="100"/>
        </p:scale>
        <p:origin x="340" y="3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BFCDD-723B-455A-8BE5-D6A4602EC2D7}" type="datetimeFigureOut">
              <a:rPr lang="fr-FR" smtClean="0"/>
              <a:t>04/07/2023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1ED18-C33D-473E-828E-04AAEB534F5D}" type="slidenum">
              <a:rPr lang="fr-FR" smtClean="0"/>
              <a:t>‹#›</a:t>
            </a:fld>
            <a:endParaRPr lang="fr-FR"/>
          </a:p>
        </p:txBody>
      </p:sp>
    </p:spTree>
    <p:extLst>
      <p:ext uri="{BB962C8B-B14F-4D97-AF65-F5344CB8AC3E}">
        <p14:creationId xmlns:p14="http://schemas.microsoft.com/office/powerpoint/2010/main" val="290633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D4C1ED18-C33D-473E-828E-04AAEB534F5D}" type="slidenum">
              <a:rPr lang="fr-FR" smtClean="0"/>
              <a:t>2</a:t>
            </a:fld>
            <a:endParaRPr lang="fr-FR"/>
          </a:p>
        </p:txBody>
      </p:sp>
    </p:spTree>
    <p:extLst>
      <p:ext uri="{BB962C8B-B14F-4D97-AF65-F5344CB8AC3E}">
        <p14:creationId xmlns:p14="http://schemas.microsoft.com/office/powerpoint/2010/main" val="209053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4C1ED18-C33D-473E-828E-04AAEB534F5D}" type="slidenum">
              <a:rPr lang="fr-FR" smtClean="0"/>
              <a:t>3</a:t>
            </a:fld>
            <a:endParaRPr lang="fr-FR"/>
          </a:p>
        </p:txBody>
      </p:sp>
    </p:spTree>
    <p:extLst>
      <p:ext uri="{BB962C8B-B14F-4D97-AF65-F5344CB8AC3E}">
        <p14:creationId xmlns:p14="http://schemas.microsoft.com/office/powerpoint/2010/main" val="377547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4C1ED18-C33D-473E-828E-04AAEB534F5D}" type="slidenum">
              <a:rPr lang="fr-FR" smtClean="0"/>
              <a:t>4</a:t>
            </a:fld>
            <a:endParaRPr lang="fr-FR"/>
          </a:p>
        </p:txBody>
      </p:sp>
    </p:spTree>
    <p:extLst>
      <p:ext uri="{BB962C8B-B14F-4D97-AF65-F5344CB8AC3E}">
        <p14:creationId xmlns:p14="http://schemas.microsoft.com/office/powerpoint/2010/main" val="47963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1ED18-C33D-473E-828E-04AAEB534F5D}" type="slidenum">
              <a:rPr lang="fr-FR" smtClean="0"/>
              <a:t>6</a:t>
            </a:fld>
            <a:endParaRPr lang="fr-FR"/>
          </a:p>
        </p:txBody>
      </p:sp>
    </p:spTree>
    <p:extLst>
      <p:ext uri="{BB962C8B-B14F-4D97-AF65-F5344CB8AC3E}">
        <p14:creationId xmlns:p14="http://schemas.microsoft.com/office/powerpoint/2010/main" val="21834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effectLst/>
                <a:latin typeface="Times New Roman" panose="02020603050405020304" pitchFamily="18" charset="0"/>
                <a:ea typeface="Calibri" panose="020F0502020204030204" pitchFamily="34" charset="0"/>
                <a:cs typeface="Arial" panose="020B0604020202020204" pitchFamily="34" charset="0"/>
              </a:rPr>
              <a:t>une cartographie claire des différents intervenants locaux devraient être mis a jour périodiquement. Actuellement, on parle de plus en plus de localisation comme un besoin des bailleurs a travailler avec les partenaires qui sont locaux mais j’ajouterais dans notre contexte le besoin de localisation des recherches: qui </a:t>
            </a:r>
            <a:r>
              <a:rPr lang="fr-FR" sz="1200" dirty="0">
                <a:latin typeface="Times New Roman" panose="02020603050405020304" pitchFamily="18" charset="0"/>
                <a:cs typeface="Arial" panose="020B0604020202020204" pitchFamily="34" charset="0"/>
              </a:rPr>
              <a:t>donne la priorité aux besoins des communautés touchées par une crise. qui s’appuie sur les connaissances, les compétences et les autres ressources locales existantes.</a:t>
            </a:r>
          </a:p>
          <a:p>
            <a:r>
              <a:rPr lang="fr-FR" sz="1200" dirty="0">
                <a:latin typeface="Times New Roman" panose="02020603050405020304" pitchFamily="18" charset="0"/>
                <a:cs typeface="Arial" panose="020B0604020202020204" pitchFamily="34" charset="0"/>
              </a:rPr>
              <a:t> Un système qui assure une activation rapide des ressources en premier lieu les ressources humaines, former les volontaires en surveillance a base communautaire et dans la gestion des urgences reste toujours utile pour avoir une </a:t>
            </a:r>
            <a:r>
              <a:rPr lang="fr-FR" sz="1200" dirty="0" err="1">
                <a:latin typeface="Times New Roman" panose="02020603050405020304" pitchFamily="18" charset="0"/>
                <a:cs typeface="Arial" panose="020B0604020202020204" pitchFamily="34" charset="0"/>
              </a:rPr>
              <a:t>equipe</a:t>
            </a:r>
            <a:r>
              <a:rPr lang="fr-FR" sz="1200" dirty="0">
                <a:latin typeface="Times New Roman" panose="02020603050405020304" pitchFamily="18" charset="0"/>
                <a:cs typeface="Arial" panose="020B0604020202020204" pitchFamily="34" charset="0"/>
              </a:rPr>
              <a:t> locale opérationnelle qui sache marier ces deux aspects avec l’engagement communautaire en début d’</a:t>
            </a:r>
            <a:r>
              <a:rPr lang="fr-FR" sz="1200" dirty="0" err="1">
                <a:latin typeface="Times New Roman" panose="02020603050405020304" pitchFamily="18" charset="0"/>
                <a:cs typeface="Arial" panose="020B0604020202020204" pitchFamily="34" charset="0"/>
              </a:rPr>
              <a:t>epidemie</a:t>
            </a:r>
            <a:endParaRPr lang="fr-FR" sz="1200" dirty="0">
              <a:latin typeface="Times New Roman" panose="02020603050405020304" pitchFamily="18" charset="0"/>
              <a:cs typeface="Arial" panose="020B0604020202020204" pitchFamily="34" charset="0"/>
            </a:endParaRPr>
          </a:p>
          <a:p>
            <a:r>
              <a:rPr lang="fr-FR" sz="1200" dirty="0">
                <a:latin typeface="Times New Roman" panose="02020603050405020304" pitchFamily="18" charset="0"/>
                <a:cs typeface="Arial" panose="020B0604020202020204" pitchFamily="34" charset="0"/>
              </a:rPr>
              <a:t>Une </a:t>
            </a:r>
            <a:r>
              <a:rPr lang="fr-FR" sz="1200" dirty="0" err="1">
                <a:latin typeface="Times New Roman" panose="02020603050405020304" pitchFamily="18" charset="0"/>
                <a:cs typeface="Arial" panose="020B0604020202020204" pitchFamily="34" charset="0"/>
              </a:rPr>
              <a:t>prevision</a:t>
            </a:r>
            <a:r>
              <a:rPr lang="fr-FR" sz="1200" dirty="0">
                <a:latin typeface="Times New Roman" panose="02020603050405020304" pitchFamily="18" charset="0"/>
                <a:cs typeface="Arial" panose="020B0604020202020204" pitchFamily="34" charset="0"/>
              </a:rPr>
              <a:t> </a:t>
            </a:r>
            <a:r>
              <a:rPr lang="fr-FR" sz="1200" dirty="0" err="1">
                <a:latin typeface="Times New Roman" panose="02020603050405020304" pitchFamily="18" charset="0"/>
                <a:cs typeface="Arial" panose="020B0604020202020204" pitchFamily="34" charset="0"/>
              </a:rPr>
              <a:t>financiere</a:t>
            </a:r>
            <a:r>
              <a:rPr lang="fr-FR" sz="1200" dirty="0">
                <a:latin typeface="Times New Roman" panose="02020603050405020304" pitchFamily="18" charset="0"/>
                <a:cs typeface="Arial" panose="020B0604020202020204" pitchFamily="34" charset="0"/>
              </a:rPr>
              <a:t> qui </a:t>
            </a:r>
            <a:r>
              <a:rPr lang="fr-FR" sz="1200" dirty="0" err="1">
                <a:latin typeface="Times New Roman" panose="02020603050405020304" pitchFamily="18" charset="0"/>
                <a:cs typeface="Arial" panose="020B0604020202020204" pitchFamily="34" charset="0"/>
              </a:rPr>
              <a:t>prevoit</a:t>
            </a:r>
            <a:r>
              <a:rPr lang="fr-FR" sz="1200" dirty="0">
                <a:latin typeface="Times New Roman" panose="02020603050405020304" pitchFamily="18" charset="0"/>
                <a:cs typeface="Arial" panose="020B0604020202020204" pitchFamily="34" charset="0"/>
              </a:rPr>
              <a:t> d’abord le </a:t>
            </a:r>
            <a:r>
              <a:rPr lang="fr-FR" sz="1200" dirty="0" err="1">
                <a:latin typeface="Times New Roman" panose="02020603050405020304" pitchFamily="18" charset="0"/>
                <a:cs typeface="Arial" panose="020B0604020202020204" pitchFamily="34" charset="0"/>
              </a:rPr>
              <a:t>deployement</a:t>
            </a:r>
            <a:r>
              <a:rPr lang="fr-FR" sz="1200" dirty="0">
                <a:latin typeface="Times New Roman" panose="02020603050405020304" pitchFamily="18" charset="0"/>
                <a:cs typeface="Arial" panose="020B0604020202020204" pitchFamily="34" charset="0"/>
              </a:rPr>
              <a:t> des ressources au plus fin fond avec des cibles journaliers définis et en cas de besoin de vaccination, comment assurer le moins de </a:t>
            </a:r>
            <a:r>
              <a:rPr lang="fr-FR" sz="1200" dirty="0" err="1">
                <a:latin typeface="Times New Roman" panose="02020603050405020304" pitchFamily="18" charset="0"/>
                <a:cs typeface="Arial" panose="020B0604020202020204" pitchFamily="34" charset="0"/>
              </a:rPr>
              <a:t>delai</a:t>
            </a:r>
            <a:r>
              <a:rPr lang="fr-FR" sz="1200" dirty="0">
                <a:latin typeface="Times New Roman" panose="02020603050405020304" pitchFamily="18" charset="0"/>
                <a:cs typeface="Arial" panose="020B0604020202020204" pitchFamily="34" charset="0"/>
              </a:rPr>
              <a:t> de retard possible dans, ceci </a:t>
            </a:r>
            <a:r>
              <a:rPr lang="fr-FR" sz="1200" dirty="0" err="1">
                <a:latin typeface="Times New Roman" panose="02020603050405020304" pitchFamily="18" charset="0"/>
                <a:cs typeface="Arial" panose="020B0604020202020204" pitchFamily="34" charset="0"/>
              </a:rPr>
              <a:t>necessite</a:t>
            </a:r>
            <a:r>
              <a:rPr lang="fr-FR" sz="1200" dirty="0">
                <a:latin typeface="Times New Roman" panose="02020603050405020304" pitchFamily="18" charset="0"/>
                <a:cs typeface="Arial" panose="020B0604020202020204" pitchFamily="34" charset="0"/>
              </a:rPr>
              <a:t> ainsi des micro-planification locale car l’</a:t>
            </a:r>
            <a:r>
              <a:rPr lang="fr-FR" sz="1200" dirty="0" err="1">
                <a:latin typeface="Times New Roman" panose="02020603050405020304" pitchFamily="18" charset="0"/>
                <a:cs typeface="Arial" panose="020B0604020202020204" pitchFamily="34" charset="0"/>
              </a:rPr>
              <a:t>equipe</a:t>
            </a:r>
            <a:r>
              <a:rPr lang="fr-FR" sz="1200" dirty="0">
                <a:latin typeface="Times New Roman" panose="02020603050405020304" pitchFamily="18" charset="0"/>
                <a:cs typeface="Arial" panose="020B0604020202020204" pitchFamily="34" charset="0"/>
              </a:rPr>
              <a:t> de l’engagement communautaire seule ou la vaccination seule ne peut pas bien intervenir. Et ces </a:t>
            </a:r>
            <a:r>
              <a:rPr lang="fr-FR" sz="1200" dirty="0" err="1">
                <a:latin typeface="Times New Roman" panose="02020603050405020304" pitchFamily="18" charset="0"/>
                <a:cs typeface="Arial" panose="020B0604020202020204" pitchFamily="34" charset="0"/>
              </a:rPr>
              <a:t>microplanification</a:t>
            </a:r>
            <a:r>
              <a:rPr lang="fr-FR" sz="1200" dirty="0">
                <a:latin typeface="Times New Roman" panose="02020603050405020304" pitchFamily="18" charset="0"/>
                <a:cs typeface="Arial" panose="020B0604020202020204" pitchFamily="34" charset="0"/>
              </a:rPr>
              <a:t> devrait faire l’exercice pour tout </a:t>
            </a:r>
            <a:r>
              <a:rPr lang="fr-FR" sz="1200" dirty="0" err="1">
                <a:latin typeface="Times New Roman" panose="02020603050405020304" pitchFamily="18" charset="0"/>
                <a:cs typeface="Arial" panose="020B0604020202020204" pitchFamily="34" charset="0"/>
              </a:rPr>
              <a:t>pandemie</a:t>
            </a:r>
            <a:r>
              <a:rPr lang="fr-FR" sz="1200" dirty="0">
                <a:latin typeface="Times New Roman" panose="02020603050405020304" pitchFamily="18" charset="0"/>
                <a:cs typeface="Arial" panose="020B0604020202020204" pitchFamily="34" charset="0"/>
              </a:rPr>
              <a:t> qui pourrait survenir</a:t>
            </a:r>
          </a:p>
          <a:p>
            <a:r>
              <a:rPr lang="fr-FR" sz="1200" dirty="0">
                <a:latin typeface="Times New Roman" panose="02020603050405020304" pitchFamily="18" charset="0"/>
                <a:cs typeface="Arial" panose="020B0604020202020204" pitchFamily="34" charset="0"/>
              </a:rPr>
              <a:t>On a besoin de documenter les passages de campagnes, les campagnes qui marchent, les </a:t>
            </a:r>
            <a:r>
              <a:rPr lang="fr-FR" sz="1200" dirty="0" err="1">
                <a:latin typeface="Times New Roman" panose="02020603050405020304" pitchFamily="18" charset="0"/>
                <a:cs typeface="Arial" panose="020B0604020202020204" pitchFamily="34" charset="0"/>
              </a:rPr>
              <a:t>strategies</a:t>
            </a:r>
            <a:r>
              <a:rPr lang="fr-FR" sz="1200" dirty="0">
                <a:latin typeface="Times New Roman" panose="02020603050405020304" pitchFamily="18" charset="0"/>
                <a:cs typeface="Arial" panose="020B0604020202020204" pitchFamily="34" charset="0"/>
              </a:rPr>
              <a:t> qui réussissent pour qu’on ne </a:t>
            </a:r>
            <a:r>
              <a:rPr lang="fr-FR" sz="1200" dirty="0" err="1">
                <a:latin typeface="Times New Roman" panose="02020603050405020304" pitchFamily="18" charset="0"/>
                <a:cs typeface="Arial" panose="020B0604020202020204" pitchFamily="34" charset="0"/>
              </a:rPr>
              <a:t>tatonne</a:t>
            </a:r>
            <a:r>
              <a:rPr lang="fr-FR" sz="1200" dirty="0">
                <a:latin typeface="Times New Roman" panose="02020603050405020304" pitchFamily="18" charset="0"/>
                <a:cs typeface="Arial" panose="020B0604020202020204" pitchFamily="34" charset="0"/>
              </a:rPr>
              <a:t> pas et semble chercher a chaque fois mais se baser d’abord sur ces acquis et expériences. Il a été souligne par exemple le faible engagement  des leaders religieux de très haut niveau dans différents pays, comment faire en sorte que nous ayons toujours des déclarations forte venant des leaders religieux par exemple a travers un </a:t>
            </a:r>
            <a:r>
              <a:rPr lang="fr-FR" sz="1200" dirty="0" err="1">
                <a:latin typeface="Times New Roman" panose="02020603050405020304" pitchFamily="18" charset="0"/>
                <a:cs typeface="Arial" panose="020B0604020202020204" pitchFamily="34" charset="0"/>
              </a:rPr>
              <a:t>temoignage</a:t>
            </a:r>
            <a:r>
              <a:rPr lang="fr-FR" sz="1200" dirty="0">
                <a:latin typeface="Times New Roman" panose="02020603050405020304" pitchFamily="18" charset="0"/>
                <a:cs typeface="Arial" panose="020B0604020202020204" pitchFamily="34" charset="0"/>
              </a:rPr>
              <a:t> en public.</a:t>
            </a:r>
          </a:p>
          <a:p>
            <a:r>
              <a:rPr lang="fr-FR" sz="1200" dirty="0">
                <a:latin typeface="Times New Roman" panose="02020603050405020304" pitchFamily="18" charset="0"/>
                <a:cs typeface="Arial" panose="020B0604020202020204" pitchFamily="34" charset="0"/>
              </a:rPr>
              <a:t>Cette </a:t>
            </a:r>
            <a:r>
              <a:rPr lang="fr-FR" sz="1200" dirty="0" err="1">
                <a:latin typeface="Times New Roman" panose="02020603050405020304" pitchFamily="18" charset="0"/>
                <a:cs typeface="Arial" panose="020B0604020202020204" pitchFamily="34" charset="0"/>
              </a:rPr>
              <a:t>pandemie</a:t>
            </a:r>
            <a:r>
              <a:rPr lang="fr-FR" sz="1200" dirty="0">
                <a:latin typeface="Times New Roman" panose="02020603050405020304" pitchFamily="18" charset="0"/>
                <a:cs typeface="Arial" panose="020B0604020202020204" pitchFamily="34" charset="0"/>
              </a:rPr>
              <a:t> nous a aussi fait montrer qu’il y a plusieurs canaux que nous pouvons exploiter lors d’une </a:t>
            </a:r>
            <a:r>
              <a:rPr lang="fr-FR" sz="1200" dirty="0" err="1">
                <a:latin typeface="Times New Roman" panose="02020603050405020304" pitchFamily="18" charset="0"/>
                <a:cs typeface="Arial" panose="020B0604020202020204" pitchFamily="34" charset="0"/>
              </a:rPr>
              <a:t>reponse</a:t>
            </a:r>
            <a:r>
              <a:rPr lang="fr-FR" sz="1200" dirty="0">
                <a:latin typeface="Times New Roman" panose="02020603050405020304" pitchFamily="18" charset="0"/>
                <a:cs typeface="Arial" panose="020B0604020202020204" pitchFamily="34" charset="0"/>
              </a:rPr>
              <a:t>. Utiliser le maximum d’option, autant les communication de masse pour les mobilisation que les communications interpersonnelle.</a:t>
            </a:r>
          </a:p>
          <a:p>
            <a:endParaRPr lang="fr-FR" dirty="0"/>
          </a:p>
        </p:txBody>
      </p:sp>
      <p:sp>
        <p:nvSpPr>
          <p:cNvPr id="4" name="Slide Number Placeholder 3"/>
          <p:cNvSpPr>
            <a:spLocks noGrp="1"/>
          </p:cNvSpPr>
          <p:nvPr>
            <p:ph type="sldNum" sz="quarter" idx="5"/>
          </p:nvPr>
        </p:nvSpPr>
        <p:spPr/>
        <p:txBody>
          <a:bodyPr/>
          <a:lstStyle/>
          <a:p>
            <a:fld id="{D4C1ED18-C33D-473E-828E-04AAEB534F5D}" type="slidenum">
              <a:rPr lang="fr-FR" smtClean="0"/>
              <a:t>7</a:t>
            </a:fld>
            <a:endParaRPr lang="fr-FR"/>
          </a:p>
        </p:txBody>
      </p:sp>
    </p:spTree>
    <p:extLst>
      <p:ext uri="{BB962C8B-B14F-4D97-AF65-F5344CB8AC3E}">
        <p14:creationId xmlns:p14="http://schemas.microsoft.com/office/powerpoint/2010/main" val="67624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y a </a:t>
            </a:r>
            <a:r>
              <a:rPr lang="en-US" dirty="0" err="1"/>
              <a:t>aussi</a:t>
            </a:r>
            <a:r>
              <a:rPr lang="en-US" dirty="0"/>
              <a:t> </a:t>
            </a:r>
            <a:r>
              <a:rPr lang="en-US" dirty="0" err="1"/>
              <a:t>d’autres</a:t>
            </a:r>
            <a:r>
              <a:rPr lang="en-US" dirty="0"/>
              <a:t> </a:t>
            </a:r>
            <a:r>
              <a:rPr lang="en-US" dirty="0" err="1"/>
              <a:t>domaines</a:t>
            </a:r>
            <a:r>
              <a:rPr lang="en-US" dirty="0"/>
              <a:t> generals </a:t>
            </a:r>
            <a:r>
              <a:rPr lang="en-US" dirty="0" err="1"/>
              <a:t>mais</a:t>
            </a:r>
            <a:r>
              <a:rPr lang="en-US" dirty="0"/>
              <a:t> qui </a:t>
            </a:r>
            <a:r>
              <a:rPr lang="en-US" dirty="0" err="1"/>
              <a:t>touche</a:t>
            </a:r>
            <a:r>
              <a:rPr lang="en-US" dirty="0"/>
              <a:t> </a:t>
            </a:r>
            <a:r>
              <a:rPr lang="en-US" dirty="0" err="1"/>
              <a:t>l’engagement</a:t>
            </a:r>
            <a:r>
              <a:rPr lang="en-US" dirty="0"/>
              <a:t> Communautaire </a:t>
            </a:r>
            <a:r>
              <a:rPr lang="en-US" dirty="0" err="1"/>
              <a:t>comme</a:t>
            </a:r>
            <a:r>
              <a:rPr lang="en-US" dirty="0"/>
              <a:t> le fait de</a:t>
            </a:r>
          </a:p>
          <a:p>
            <a:endParaRPr lang="en-US" dirty="0"/>
          </a:p>
          <a:p>
            <a:r>
              <a:rPr lang="en-US" dirty="0"/>
              <a:t> </a:t>
            </a:r>
            <a:endParaRPr lang="fr-FR" dirty="0"/>
          </a:p>
        </p:txBody>
      </p:sp>
      <p:sp>
        <p:nvSpPr>
          <p:cNvPr id="4" name="Slide Number Placeholder 3"/>
          <p:cNvSpPr>
            <a:spLocks noGrp="1"/>
          </p:cNvSpPr>
          <p:nvPr>
            <p:ph type="sldNum" sz="quarter" idx="5"/>
          </p:nvPr>
        </p:nvSpPr>
        <p:spPr/>
        <p:txBody>
          <a:bodyPr/>
          <a:lstStyle/>
          <a:p>
            <a:fld id="{D4C1ED18-C33D-473E-828E-04AAEB534F5D}" type="slidenum">
              <a:rPr lang="fr-FR" smtClean="0"/>
              <a:t>8</a:t>
            </a:fld>
            <a:endParaRPr lang="fr-FR"/>
          </a:p>
        </p:txBody>
      </p:sp>
    </p:spTree>
    <p:extLst>
      <p:ext uri="{BB962C8B-B14F-4D97-AF65-F5344CB8AC3E}">
        <p14:creationId xmlns:p14="http://schemas.microsoft.com/office/powerpoint/2010/main" val="258937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7901-103B-20DC-4486-D9287D871B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F8D27429-A9EA-DAA0-6B04-521DA9E4D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0A0630DB-420B-C895-5327-03378531F43B}"/>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5" name="Footer Placeholder 4">
            <a:extLst>
              <a:ext uri="{FF2B5EF4-FFF2-40B4-BE49-F238E27FC236}">
                <a16:creationId xmlns:a16="http://schemas.microsoft.com/office/drawing/2014/main" id="{9F16DAD8-D839-AC36-E850-DBBEEBD8FC7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2A62B02-9464-FB12-7595-DC483B58DEF5}"/>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389590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73E-754B-74CF-A050-9CE724459423}"/>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2ABF3E2-D99E-3E47-5CF7-E9AA86B941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28DC44D-C09F-B77E-08A6-575EF66D221B}"/>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5" name="Footer Placeholder 4">
            <a:extLst>
              <a:ext uri="{FF2B5EF4-FFF2-40B4-BE49-F238E27FC236}">
                <a16:creationId xmlns:a16="http://schemas.microsoft.com/office/drawing/2014/main" id="{2B2F2FAD-BC68-374E-827D-72CE04ED3AB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CCE52B7-286B-3256-67A7-ECE27EA0CDAA}"/>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4313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4CF77-F80E-5D24-1D7E-EC2938C888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8B9C1F9-6643-F588-D931-A89C110A7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04BA68B-C725-85E6-0AF1-8067A517D031}"/>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5" name="Footer Placeholder 4">
            <a:extLst>
              <a:ext uri="{FF2B5EF4-FFF2-40B4-BE49-F238E27FC236}">
                <a16:creationId xmlns:a16="http://schemas.microsoft.com/office/drawing/2014/main" id="{00A0C065-E11C-E957-D173-91F6BC88BD7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F609693-A946-1062-72C1-641FBB97D404}"/>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222086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r>
              <a:rPr lang="en-US"/>
              <a:t>Click icon to add picture</a:t>
            </a:r>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3316713" y="1352583"/>
            <a:ext cx="11835029" cy="2518911"/>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919" y="-4956012"/>
            <a:ext cx="13491207" cy="13489124"/>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4 July 2023</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589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1997-3B36-5FC8-5DC9-E50F3B6A36B8}"/>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7661845-8E52-ABF6-25A5-9F8C272344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5C6DE3A-9E4E-B5EA-F0C3-0E3F72F14CC8}"/>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5" name="Footer Placeholder 4">
            <a:extLst>
              <a:ext uri="{FF2B5EF4-FFF2-40B4-BE49-F238E27FC236}">
                <a16:creationId xmlns:a16="http://schemas.microsoft.com/office/drawing/2014/main" id="{E0C421BA-2198-BC28-1983-7B56E91D74A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F022A9C-75EB-D88A-5BDF-B0DC368C17AE}"/>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373223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FD42-984D-4B85-3348-0D6AECD49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52E59BA-F5E6-C817-1654-4006ACD34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37A1D8-7E53-7ABC-9B6F-5B10C4A9D7A1}"/>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5" name="Footer Placeholder 4">
            <a:extLst>
              <a:ext uri="{FF2B5EF4-FFF2-40B4-BE49-F238E27FC236}">
                <a16:creationId xmlns:a16="http://schemas.microsoft.com/office/drawing/2014/main" id="{4735694B-9B27-41C6-3C9B-4081895B694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D670A41-02CF-245D-E45B-ACFC973E18F1}"/>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155921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0958-97FD-0C69-935C-6D9410260843}"/>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540B9B0-1762-7361-0F58-4AC901DAA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AE75FF58-5EE3-E8F4-10DA-791EF7220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3EA72904-0838-1493-7692-80A1CB424C0D}"/>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6" name="Footer Placeholder 5">
            <a:extLst>
              <a:ext uri="{FF2B5EF4-FFF2-40B4-BE49-F238E27FC236}">
                <a16:creationId xmlns:a16="http://schemas.microsoft.com/office/drawing/2014/main" id="{0299C469-E09F-F392-23D5-5A3AE68750F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DDFBC48-17D5-D0E9-4324-40445D7DB2ED}"/>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365029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AC63-D2CF-8E5C-CAA9-1C9EB6E1725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088EBC6-0CAF-B3DD-6F85-4EED54141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09383-BA78-63A0-8E38-09136AB78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8DFD7FA5-5A8F-FCEF-18CA-748AE1CE1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09C50-0A18-FCBC-9EB1-F7F155D5E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0269964C-B976-B05D-A0B7-EBA7800150FF}"/>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8" name="Footer Placeholder 7">
            <a:extLst>
              <a:ext uri="{FF2B5EF4-FFF2-40B4-BE49-F238E27FC236}">
                <a16:creationId xmlns:a16="http://schemas.microsoft.com/office/drawing/2014/main" id="{4B13F3E5-A256-DFA7-CD89-7B47C9FFDA12}"/>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A30474F-4645-E12D-0EB2-FA715E85E62E}"/>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325475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3604-1EE5-84B8-A08B-1CBF25C291A7}"/>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064AFAA6-8F50-841C-2EC1-2D54D367687B}"/>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4" name="Footer Placeholder 3">
            <a:extLst>
              <a:ext uri="{FF2B5EF4-FFF2-40B4-BE49-F238E27FC236}">
                <a16:creationId xmlns:a16="http://schemas.microsoft.com/office/drawing/2014/main" id="{C4169056-F1F0-E124-6FAE-EF1B375BC2B1}"/>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20C12A9F-0917-F929-36FD-E4E9417C7F66}"/>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160695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0F1D5-2282-106A-04AE-FF0332F23AC8}"/>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3" name="Footer Placeholder 2">
            <a:extLst>
              <a:ext uri="{FF2B5EF4-FFF2-40B4-BE49-F238E27FC236}">
                <a16:creationId xmlns:a16="http://schemas.microsoft.com/office/drawing/2014/main" id="{AEAE4BAA-F019-4C4B-812C-71BD48FD460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4AB5ACBB-7E27-16BB-E85B-A7457F4CA8DE}"/>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95631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7CB0-0DB1-AFEA-1A83-CDEBF545D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68135C6A-D615-FB38-87D0-86383CCBA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15B74B64-103F-EBE0-501C-7EA10331D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45E8A-B726-FE19-588B-DCE71E2090A4}"/>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6" name="Footer Placeholder 5">
            <a:extLst>
              <a:ext uri="{FF2B5EF4-FFF2-40B4-BE49-F238E27FC236}">
                <a16:creationId xmlns:a16="http://schemas.microsoft.com/office/drawing/2014/main" id="{BCAE7704-8C7C-908A-923B-8BC3D18503F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CEF2D66-C5D3-D688-58F9-813153F25028}"/>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73910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19EE-7DDA-BC0D-418D-0E0D284F1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C8009BA-C281-8308-8E34-C34DAC043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8A9146E2-6032-F8D5-8A70-BD5255281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39370-D723-E917-909E-DA0402FD472E}"/>
              </a:ext>
            </a:extLst>
          </p:cNvPr>
          <p:cNvSpPr>
            <a:spLocks noGrp="1"/>
          </p:cNvSpPr>
          <p:nvPr>
            <p:ph type="dt" sz="half" idx="10"/>
          </p:nvPr>
        </p:nvSpPr>
        <p:spPr/>
        <p:txBody>
          <a:bodyPr/>
          <a:lstStyle/>
          <a:p>
            <a:fld id="{06F3B3C7-B6A2-4868-8B3B-242BC8441E09}" type="datetimeFigureOut">
              <a:rPr lang="fr-FR" smtClean="0"/>
              <a:t>01/07/2023</a:t>
            </a:fld>
            <a:endParaRPr lang="fr-FR"/>
          </a:p>
        </p:txBody>
      </p:sp>
      <p:sp>
        <p:nvSpPr>
          <p:cNvPr id="6" name="Footer Placeholder 5">
            <a:extLst>
              <a:ext uri="{FF2B5EF4-FFF2-40B4-BE49-F238E27FC236}">
                <a16:creationId xmlns:a16="http://schemas.microsoft.com/office/drawing/2014/main" id="{7182798D-3DFE-B00E-A609-9475EE5A4A5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7341165-3693-DC33-F593-27E9087A1221}"/>
              </a:ext>
            </a:extLst>
          </p:cNvPr>
          <p:cNvSpPr>
            <a:spLocks noGrp="1"/>
          </p:cNvSpPr>
          <p:nvPr>
            <p:ph type="sldNum" sz="quarter" idx="12"/>
          </p:nvPr>
        </p:nvSpPr>
        <p:spPr/>
        <p:txBody>
          <a:bodyPr/>
          <a:lstStyle/>
          <a:p>
            <a:fld id="{4D95812B-930F-4D5D-A6A5-60FC9F3C6387}" type="slidenum">
              <a:rPr lang="fr-FR" smtClean="0"/>
              <a:t>‹#›</a:t>
            </a:fld>
            <a:endParaRPr lang="fr-FR"/>
          </a:p>
        </p:txBody>
      </p:sp>
    </p:spTree>
    <p:extLst>
      <p:ext uri="{BB962C8B-B14F-4D97-AF65-F5344CB8AC3E}">
        <p14:creationId xmlns:p14="http://schemas.microsoft.com/office/powerpoint/2010/main" val="126257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572F0-3924-F633-A441-9A81E9F8F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AC4270CE-940B-4427-5DB3-09F2B9B7D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E1B936E-39C1-ABE2-E3E4-CFDDDDFDC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3B3C7-B6A2-4868-8B3B-242BC8441E09}" type="datetimeFigureOut">
              <a:rPr lang="fr-FR" smtClean="0"/>
              <a:t>01/07/2023</a:t>
            </a:fld>
            <a:endParaRPr lang="fr-FR"/>
          </a:p>
        </p:txBody>
      </p:sp>
      <p:sp>
        <p:nvSpPr>
          <p:cNvPr id="5" name="Footer Placeholder 4">
            <a:extLst>
              <a:ext uri="{FF2B5EF4-FFF2-40B4-BE49-F238E27FC236}">
                <a16:creationId xmlns:a16="http://schemas.microsoft.com/office/drawing/2014/main" id="{6F5001D0-3403-B138-CC21-3C790B700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67BF5388-16E9-06E9-C474-176A068A4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5812B-930F-4D5D-A6A5-60FC9F3C6387}" type="slidenum">
              <a:rPr lang="fr-FR" smtClean="0"/>
              <a:t>‹#›</a:t>
            </a:fld>
            <a:endParaRPr lang="fr-FR"/>
          </a:p>
        </p:txBody>
      </p:sp>
      <p:sp>
        <p:nvSpPr>
          <p:cNvPr id="8" name="TextBox 7">
            <a:extLst>
              <a:ext uri="{FF2B5EF4-FFF2-40B4-BE49-F238E27FC236}">
                <a16:creationId xmlns:a16="http://schemas.microsoft.com/office/drawing/2014/main" id="{88B5B15D-41A6-5042-FFB4-38C82A154F8C}"/>
              </a:ext>
            </a:extLst>
          </p:cNvPr>
          <p:cNvSpPr txBox="1"/>
          <p:nvPr userDrawn="1">
            <p:extLst>
              <p:ext uri="{1162E1C5-73C7-4A58-AE30-91384D911F3F}">
                <p184:classification xmlns:p184="http://schemas.microsoft.com/office/powerpoint/2018/4/main" val="ftr"/>
              </p:ext>
            </p:extLst>
          </p:nvPr>
        </p:nvSpPr>
        <p:spPr>
          <a:xfrm>
            <a:off x="63500" y="6642100"/>
            <a:ext cx="338138" cy="152400"/>
          </a:xfrm>
          <a:prstGeom prst="rect">
            <a:avLst/>
          </a:prstGeom>
        </p:spPr>
        <p:txBody>
          <a:bodyPr horzOverflow="overflow" lIns="0" tIns="0" rIns="0" bIns="0">
            <a:spAutoFit/>
          </a:bodyPr>
          <a:lstStyle/>
          <a:p>
            <a:pPr algn="l"/>
            <a:r>
              <a:rPr lang="fr-FR"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93384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82B05D99-B342-4945-96AF-D65815FD45FB}"/>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lnSpc>
                <a:spcPct val="90000"/>
              </a:lnSpc>
            </a:pPr>
            <a:r>
              <a:rPr lang="en-US" sz="5400">
                <a:solidFill>
                  <a:schemeClr val="bg1">
                    <a:lumMod val="95000"/>
                    <a:lumOff val="5000"/>
                  </a:schemeClr>
                </a:solidFill>
                <a:latin typeface="+mj-lt"/>
              </a:rPr>
              <a:t>L‘engagement communautaire pour La preparation aux epi/pandemies</a:t>
            </a:r>
          </a:p>
        </p:txBody>
      </p:sp>
    </p:spTree>
    <p:extLst>
      <p:ext uri="{BB962C8B-B14F-4D97-AF65-F5344CB8AC3E}">
        <p14:creationId xmlns:p14="http://schemas.microsoft.com/office/powerpoint/2010/main" val="3987366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D85F1B-3302-4DB9-81B1-038ADCE4D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288;p2">
            <a:extLst>
              <a:ext uri="{FF2B5EF4-FFF2-40B4-BE49-F238E27FC236}">
                <a16:creationId xmlns:a16="http://schemas.microsoft.com/office/drawing/2014/main" id="{AC59FFC0-FB4B-893C-A003-7AB754B0EC72}"/>
              </a:ext>
            </a:extLst>
          </p:cNvPr>
          <p:cNvSpPr txBox="1"/>
          <p:nvPr/>
        </p:nvSpPr>
        <p:spPr>
          <a:xfrm>
            <a:off x="781915" y="3874590"/>
            <a:ext cx="4390586" cy="2094640"/>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b="1" kern="1200">
                <a:solidFill>
                  <a:schemeClr val="tx1">
                    <a:lumMod val="85000"/>
                    <a:lumOff val="15000"/>
                  </a:schemeClr>
                </a:solidFill>
                <a:latin typeface="+mj-lt"/>
                <a:ea typeface="+mj-ea"/>
                <a:cs typeface="+mj-cs"/>
                <a:sym typeface="Montserrat"/>
              </a:rPr>
              <a:t>Que signifie « communauté»?</a:t>
            </a:r>
            <a:r>
              <a:rPr lang="en-US" sz="4400" kern="1200">
                <a:solidFill>
                  <a:schemeClr val="tx1">
                    <a:lumMod val="85000"/>
                    <a:lumOff val="15000"/>
                  </a:schemeClr>
                </a:solidFill>
                <a:latin typeface="+mj-lt"/>
                <a:ea typeface="+mj-ea"/>
                <a:cs typeface="+mj-cs"/>
                <a:sym typeface="Montserrat"/>
              </a:rPr>
              <a:t> </a:t>
            </a:r>
          </a:p>
        </p:txBody>
      </p:sp>
      <p:pic>
        <p:nvPicPr>
          <p:cNvPr id="4" name="Picture 3" descr="A picture containing drawing&#10;&#10;Description automatically generated">
            <a:extLst>
              <a:ext uri="{FF2B5EF4-FFF2-40B4-BE49-F238E27FC236}">
                <a16:creationId xmlns:a16="http://schemas.microsoft.com/office/drawing/2014/main" id="{1100BA3B-1143-C4FA-C82D-4324ABF9CB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1" b="20632"/>
          <a:stretch/>
        </p:blipFill>
        <p:spPr>
          <a:xfrm>
            <a:off x="20" y="10"/>
            <a:ext cx="6095980" cy="3175906"/>
          </a:xfrm>
          <a:custGeom>
            <a:avLst/>
            <a:gdLst/>
            <a:ahLst/>
            <a:cxnLst/>
            <a:rect l="l" t="t" r="r" b="b"/>
            <a:pathLst>
              <a:path w="6096000" h="3175916">
                <a:moveTo>
                  <a:pt x="0" y="0"/>
                </a:moveTo>
                <a:lnTo>
                  <a:pt x="6096000" y="0"/>
                </a:lnTo>
                <a:lnTo>
                  <a:pt x="6096000" y="3175916"/>
                </a:lnTo>
                <a:lnTo>
                  <a:pt x="6074953" y="3168556"/>
                </a:lnTo>
                <a:cubicBezTo>
                  <a:pt x="6065180" y="3165138"/>
                  <a:pt x="6054705" y="3162334"/>
                  <a:pt x="6041425" y="3161984"/>
                </a:cubicBezTo>
                <a:lnTo>
                  <a:pt x="5978335" y="3173176"/>
                </a:lnTo>
                <a:cubicBezTo>
                  <a:pt x="5953369" y="3176890"/>
                  <a:pt x="5845857" y="3169112"/>
                  <a:pt x="5827638" y="3169738"/>
                </a:cubicBezTo>
                <a:cubicBezTo>
                  <a:pt x="5821882" y="3178743"/>
                  <a:pt x="5799256" y="3174685"/>
                  <a:pt x="5761310" y="3170760"/>
                </a:cubicBezTo>
                <a:cubicBezTo>
                  <a:pt x="5731057" y="3170684"/>
                  <a:pt x="5713719" y="3171961"/>
                  <a:pt x="5696588" y="3173023"/>
                </a:cubicBezTo>
                <a:lnTo>
                  <a:pt x="5682596" y="3173661"/>
                </a:lnTo>
                <a:lnTo>
                  <a:pt x="5575844" y="3148218"/>
                </a:lnTo>
                <a:cubicBezTo>
                  <a:pt x="5455823" y="3136706"/>
                  <a:pt x="5377668" y="3144388"/>
                  <a:pt x="5287401" y="3135195"/>
                </a:cubicBezTo>
                <a:cubicBezTo>
                  <a:pt x="5197135" y="3126002"/>
                  <a:pt x="5202548" y="3115782"/>
                  <a:pt x="5034243" y="3093057"/>
                </a:cubicBezTo>
                <a:cubicBezTo>
                  <a:pt x="4879585" y="3031690"/>
                  <a:pt x="4724928" y="3048859"/>
                  <a:pt x="4570270" y="3026761"/>
                </a:cubicBezTo>
                <a:cubicBezTo>
                  <a:pt x="4488718" y="3050631"/>
                  <a:pt x="4344263" y="2990436"/>
                  <a:pt x="4232462" y="2981221"/>
                </a:cubicBezTo>
                <a:cubicBezTo>
                  <a:pt x="4120662" y="2972005"/>
                  <a:pt x="3986179" y="2970108"/>
                  <a:pt x="3899469" y="2971466"/>
                </a:cubicBezTo>
                <a:cubicBezTo>
                  <a:pt x="3892272" y="2982518"/>
                  <a:pt x="3768985" y="2995342"/>
                  <a:pt x="3710933" y="2958642"/>
                </a:cubicBezTo>
                <a:cubicBezTo>
                  <a:pt x="3583105" y="2956402"/>
                  <a:pt x="3623640" y="2964712"/>
                  <a:pt x="3495164" y="2941478"/>
                </a:cubicBezTo>
                <a:cubicBezTo>
                  <a:pt x="3419432" y="2942273"/>
                  <a:pt x="3339383" y="2952386"/>
                  <a:pt x="3282944" y="2951628"/>
                </a:cubicBezTo>
                <a:cubicBezTo>
                  <a:pt x="3281769" y="2953455"/>
                  <a:pt x="3129759" y="2929645"/>
                  <a:pt x="3085959" y="2922940"/>
                </a:cubicBezTo>
                <a:cubicBezTo>
                  <a:pt x="3042159" y="2916235"/>
                  <a:pt x="3054740" y="2920103"/>
                  <a:pt x="3020146" y="2911397"/>
                </a:cubicBezTo>
                <a:cubicBezTo>
                  <a:pt x="2871334" y="2883584"/>
                  <a:pt x="2762563" y="2883465"/>
                  <a:pt x="2653542" y="2876899"/>
                </a:cubicBezTo>
                <a:cubicBezTo>
                  <a:pt x="2533423" y="2872448"/>
                  <a:pt x="2683271" y="2915174"/>
                  <a:pt x="2510424" y="2888407"/>
                </a:cubicBezTo>
                <a:cubicBezTo>
                  <a:pt x="2506340" y="2898923"/>
                  <a:pt x="2449170" y="2888049"/>
                  <a:pt x="2412523" y="2882673"/>
                </a:cubicBezTo>
                <a:cubicBezTo>
                  <a:pt x="2355021" y="2881306"/>
                  <a:pt x="2382991" y="2891314"/>
                  <a:pt x="2308292" y="2874695"/>
                </a:cubicBezTo>
                <a:lnTo>
                  <a:pt x="2233764" y="2908195"/>
                </a:lnTo>
                <a:cubicBezTo>
                  <a:pt x="2234416" y="2903929"/>
                  <a:pt x="2112578" y="2949704"/>
                  <a:pt x="2089169" y="2948983"/>
                </a:cubicBezTo>
                <a:lnTo>
                  <a:pt x="1901626" y="2945454"/>
                </a:lnTo>
                <a:cubicBezTo>
                  <a:pt x="1851336" y="2959106"/>
                  <a:pt x="1870664" y="2971169"/>
                  <a:pt x="1825089" y="2978820"/>
                </a:cubicBezTo>
                <a:cubicBezTo>
                  <a:pt x="1779514" y="2986471"/>
                  <a:pt x="1746268" y="2976574"/>
                  <a:pt x="1628175" y="2991359"/>
                </a:cubicBezTo>
                <a:cubicBezTo>
                  <a:pt x="1580792" y="3002760"/>
                  <a:pt x="1459893" y="2977867"/>
                  <a:pt x="1367439" y="2991184"/>
                </a:cubicBezTo>
                <a:cubicBezTo>
                  <a:pt x="1369407" y="3003218"/>
                  <a:pt x="1303810" y="3002393"/>
                  <a:pt x="1260431" y="2993313"/>
                </a:cubicBezTo>
                <a:lnTo>
                  <a:pt x="1131986" y="3017812"/>
                </a:lnTo>
                <a:cubicBezTo>
                  <a:pt x="1134074" y="3034431"/>
                  <a:pt x="1115111" y="3023292"/>
                  <a:pt x="1062297" y="3034267"/>
                </a:cubicBezTo>
                <a:cubicBezTo>
                  <a:pt x="1046148" y="3044857"/>
                  <a:pt x="1019464" y="3043729"/>
                  <a:pt x="979009" y="3052795"/>
                </a:cubicBezTo>
                <a:cubicBezTo>
                  <a:pt x="963885" y="3062784"/>
                  <a:pt x="844270" y="3032960"/>
                  <a:pt x="809514" y="3039765"/>
                </a:cubicBezTo>
                <a:cubicBezTo>
                  <a:pt x="773761" y="3042869"/>
                  <a:pt x="775984" y="3025792"/>
                  <a:pt x="686053" y="3027101"/>
                </a:cubicBezTo>
                <a:cubicBezTo>
                  <a:pt x="600190" y="3024844"/>
                  <a:pt x="595882" y="3019147"/>
                  <a:pt x="504370" y="3015625"/>
                </a:cubicBezTo>
                <a:cubicBezTo>
                  <a:pt x="442615" y="3013617"/>
                  <a:pt x="455531" y="3005845"/>
                  <a:pt x="421644" y="3004997"/>
                </a:cubicBezTo>
                <a:cubicBezTo>
                  <a:pt x="377193" y="3017912"/>
                  <a:pt x="307611" y="2981496"/>
                  <a:pt x="274973" y="2996304"/>
                </a:cubicBezTo>
                <a:lnTo>
                  <a:pt x="116340" y="2982098"/>
                </a:lnTo>
                <a:lnTo>
                  <a:pt x="35300" y="2993836"/>
                </a:lnTo>
                <a:cubicBezTo>
                  <a:pt x="29001" y="2994370"/>
                  <a:pt x="18688" y="2993580"/>
                  <a:pt x="6479" y="2992085"/>
                </a:cubicBezTo>
                <a:lnTo>
                  <a:pt x="0" y="2991123"/>
                </a:lnTo>
                <a:close/>
              </a:path>
            </a:pathLst>
          </a:custGeom>
        </p:spPr>
      </p:pic>
      <p:pic>
        <p:nvPicPr>
          <p:cNvPr id="8" name="Google Shape;281;p1">
            <a:extLst>
              <a:ext uri="{FF2B5EF4-FFF2-40B4-BE49-F238E27FC236}">
                <a16:creationId xmlns:a16="http://schemas.microsoft.com/office/drawing/2014/main" id="{A16F3D58-E6BB-D4A1-6DC0-882ADCECC01F}"/>
              </a:ext>
            </a:extLst>
          </p:cNvPr>
          <p:cNvPicPr preferRelativeResize="0"/>
          <p:nvPr/>
        </p:nvPicPr>
        <p:blipFill rotWithShape="1">
          <a:blip r:embed="rId4"/>
          <a:srcRect t="18386" b="29411"/>
          <a:stretch/>
        </p:blipFill>
        <p:spPr>
          <a:xfrm>
            <a:off x="6096000" y="10"/>
            <a:ext cx="6096000" cy="3182262"/>
          </a:xfrm>
          <a:custGeom>
            <a:avLst/>
            <a:gdLst/>
            <a:ahLst/>
            <a:cxnLst/>
            <a:rect l="l" t="t" r="r" b="b"/>
            <a:pathLst>
              <a:path w="6096000" h="3182272">
                <a:moveTo>
                  <a:pt x="0" y="0"/>
                </a:moveTo>
                <a:lnTo>
                  <a:pt x="6096000" y="0"/>
                </a:lnTo>
                <a:lnTo>
                  <a:pt x="6096000" y="2977881"/>
                </a:lnTo>
                <a:lnTo>
                  <a:pt x="6089100" y="2979305"/>
                </a:lnTo>
                <a:cubicBezTo>
                  <a:pt x="6033641" y="2989882"/>
                  <a:pt x="5988719" y="2996128"/>
                  <a:pt x="5963104" y="2993636"/>
                </a:cubicBezTo>
                <a:cubicBezTo>
                  <a:pt x="5792949" y="3029182"/>
                  <a:pt x="5730547" y="3002240"/>
                  <a:pt x="5622676" y="2993454"/>
                </a:cubicBezTo>
                <a:cubicBezTo>
                  <a:pt x="5358705" y="2975083"/>
                  <a:pt x="5242862" y="2994654"/>
                  <a:pt x="5115732" y="2989671"/>
                </a:cubicBezTo>
                <a:cubicBezTo>
                  <a:pt x="4988602" y="2984687"/>
                  <a:pt x="5029567" y="2975639"/>
                  <a:pt x="4859897" y="2963549"/>
                </a:cubicBezTo>
                <a:lnTo>
                  <a:pt x="4391870" y="2926580"/>
                </a:lnTo>
                <a:cubicBezTo>
                  <a:pt x="4327296" y="2956949"/>
                  <a:pt x="4071930" y="2902434"/>
                  <a:pt x="4051327" y="2902384"/>
                </a:cubicBezTo>
                <a:cubicBezTo>
                  <a:pt x="3968352" y="2908170"/>
                  <a:pt x="3882315" y="2886803"/>
                  <a:pt x="3767876" y="2899218"/>
                </a:cubicBezTo>
                <a:cubicBezTo>
                  <a:pt x="3761563" y="2910695"/>
                  <a:pt x="3759706" y="2886579"/>
                  <a:pt x="3607318" y="2887826"/>
                </a:cubicBezTo>
                <a:cubicBezTo>
                  <a:pt x="3517854" y="2911862"/>
                  <a:pt x="3239059" y="2908898"/>
                  <a:pt x="3200813" y="2916134"/>
                </a:cubicBezTo>
                <a:cubicBezTo>
                  <a:pt x="3125330" y="2921689"/>
                  <a:pt x="3104585" y="2900825"/>
                  <a:pt x="3048226" y="2903616"/>
                </a:cubicBezTo>
                <a:cubicBezTo>
                  <a:pt x="3047198" y="2905512"/>
                  <a:pt x="2972947" y="2922104"/>
                  <a:pt x="2930185" y="2925795"/>
                </a:cubicBezTo>
                <a:cubicBezTo>
                  <a:pt x="2887423" y="2929486"/>
                  <a:pt x="2826842" y="2932273"/>
                  <a:pt x="2791651" y="2925762"/>
                </a:cubicBezTo>
                <a:cubicBezTo>
                  <a:pt x="2641026" y="2907373"/>
                  <a:pt x="2577392" y="2897262"/>
                  <a:pt x="2468125" y="2897565"/>
                </a:cubicBezTo>
                <a:cubicBezTo>
                  <a:pt x="2347953" y="2900676"/>
                  <a:pt x="2483169" y="2941985"/>
                  <a:pt x="2308652" y="2926146"/>
                </a:cubicBezTo>
                <a:cubicBezTo>
                  <a:pt x="2305401" y="2936895"/>
                  <a:pt x="2265130" y="2921533"/>
                  <a:pt x="2228153" y="2918475"/>
                </a:cubicBezTo>
                <a:cubicBezTo>
                  <a:pt x="2170686" y="2920724"/>
                  <a:pt x="2206286" y="2945386"/>
                  <a:pt x="2130469" y="2933502"/>
                </a:cubicBezTo>
                <a:lnTo>
                  <a:pt x="2051835" y="2955169"/>
                </a:lnTo>
                <a:cubicBezTo>
                  <a:pt x="2052153" y="2950872"/>
                  <a:pt x="1934201" y="3004193"/>
                  <a:pt x="1910793" y="3004946"/>
                </a:cubicBezTo>
                <a:lnTo>
                  <a:pt x="1758332" y="3027886"/>
                </a:lnTo>
                <a:cubicBezTo>
                  <a:pt x="1709235" y="3044665"/>
                  <a:pt x="1700383" y="3043257"/>
                  <a:pt x="1649704" y="3051307"/>
                </a:cubicBezTo>
                <a:cubicBezTo>
                  <a:pt x="1599024" y="3059359"/>
                  <a:pt x="1520412" y="3098900"/>
                  <a:pt x="1454257" y="3076192"/>
                </a:cubicBezTo>
                <a:cubicBezTo>
                  <a:pt x="1407884" y="3090545"/>
                  <a:pt x="1414359" y="3062092"/>
                  <a:pt x="1323176" y="3081187"/>
                </a:cubicBezTo>
                <a:cubicBezTo>
                  <a:pt x="1269270" y="3084300"/>
                  <a:pt x="1246499" y="3082073"/>
                  <a:pt x="1231798" y="3083652"/>
                </a:cubicBezTo>
                <a:lnTo>
                  <a:pt x="1128386" y="3096270"/>
                </a:lnTo>
                <a:lnTo>
                  <a:pt x="1087572" y="3101257"/>
                </a:lnTo>
                <a:lnTo>
                  <a:pt x="1075937" y="3104255"/>
                </a:lnTo>
                <a:lnTo>
                  <a:pt x="992872" y="3105385"/>
                </a:lnTo>
                <a:cubicBezTo>
                  <a:pt x="955021" y="3105296"/>
                  <a:pt x="904630" y="3125038"/>
                  <a:pt x="891882" y="3122691"/>
                </a:cubicBezTo>
                <a:cubicBezTo>
                  <a:pt x="784087" y="3112356"/>
                  <a:pt x="829281" y="3133000"/>
                  <a:pt x="715888" y="3127380"/>
                </a:cubicBezTo>
                <a:cubicBezTo>
                  <a:pt x="637116" y="3116268"/>
                  <a:pt x="537472" y="3131012"/>
                  <a:pt x="399964" y="3152096"/>
                </a:cubicBezTo>
                <a:lnTo>
                  <a:pt x="310170" y="3146040"/>
                </a:lnTo>
                <a:lnTo>
                  <a:pt x="251771" y="3165636"/>
                </a:lnTo>
                <a:cubicBezTo>
                  <a:pt x="208442" y="3181313"/>
                  <a:pt x="136178" y="3149360"/>
                  <a:pt x="104780" y="3166182"/>
                </a:cubicBezTo>
                <a:cubicBezTo>
                  <a:pt x="55782" y="3185117"/>
                  <a:pt x="29223" y="3184417"/>
                  <a:pt x="8274" y="3178809"/>
                </a:cubicBezTo>
                <a:lnTo>
                  <a:pt x="0" y="3175916"/>
                </a:lnTo>
                <a:close/>
              </a:path>
            </a:pathLst>
          </a:custGeom>
          <a:noFill/>
        </p:spPr>
      </p:pic>
      <p:sp>
        <p:nvSpPr>
          <p:cNvPr id="3" name="Content Placeholder 2">
            <a:extLst>
              <a:ext uri="{FF2B5EF4-FFF2-40B4-BE49-F238E27FC236}">
                <a16:creationId xmlns:a16="http://schemas.microsoft.com/office/drawing/2014/main" id="{FC123C2F-4A80-C7A8-5030-5F2B1EB2E79D}"/>
              </a:ext>
            </a:extLst>
          </p:cNvPr>
          <p:cNvSpPr>
            <a:spLocks noGrp="1"/>
          </p:cNvSpPr>
          <p:nvPr>
            <p:ph idx="1"/>
          </p:nvPr>
        </p:nvSpPr>
        <p:spPr>
          <a:xfrm>
            <a:off x="5737895" y="3182272"/>
            <a:ext cx="5813948" cy="2856166"/>
          </a:xfrm>
        </p:spPr>
        <p:txBody>
          <a:bodyPr vert="horz" lIns="91440" tIns="45720" rIns="91440" bIns="45720" rtlCol="0" anchor="ctr">
            <a:normAutofit/>
          </a:bodyPr>
          <a:lstStyle/>
          <a:p>
            <a:r>
              <a:rPr lang="en-US" sz="1400" dirty="0">
                <a:solidFill>
                  <a:schemeClr val="tx1">
                    <a:lumMod val="85000"/>
                    <a:lumOff val="15000"/>
                  </a:schemeClr>
                </a:solidFill>
                <a:effectLst/>
              </a:rPr>
              <a:t>Tous les </a:t>
            </a:r>
            <a:r>
              <a:rPr lang="en-US" sz="1400" dirty="0" err="1">
                <a:solidFill>
                  <a:schemeClr val="tx1">
                    <a:lumMod val="85000"/>
                    <a:lumOff val="15000"/>
                  </a:schemeClr>
                </a:solidFill>
                <a:effectLst/>
              </a:rPr>
              <a:t>membres</a:t>
            </a:r>
            <a:r>
              <a:rPr lang="en-US" sz="1400" dirty="0">
                <a:solidFill>
                  <a:schemeClr val="tx1">
                    <a:lumMod val="85000"/>
                    <a:lumOff val="15000"/>
                  </a:schemeClr>
                </a:solidFill>
                <a:effectLst/>
              </a:rPr>
              <a:t> de la </a:t>
            </a:r>
            <a:r>
              <a:rPr lang="en-US" sz="1400" dirty="0" err="1">
                <a:solidFill>
                  <a:schemeClr val="tx1">
                    <a:lumMod val="85000"/>
                    <a:lumOff val="15000"/>
                  </a:schemeClr>
                </a:solidFill>
                <a:effectLst/>
              </a:rPr>
              <a:t>communauté</a:t>
            </a:r>
            <a:r>
              <a:rPr lang="en-US" sz="1400" dirty="0">
                <a:solidFill>
                  <a:schemeClr val="tx1">
                    <a:lumMod val="85000"/>
                    <a:lumOff val="15000"/>
                  </a:schemeClr>
                </a:solidFill>
                <a:effectLst/>
              </a:rPr>
              <a:t> ne </a:t>
            </a:r>
            <a:r>
              <a:rPr lang="en-US" sz="1400" dirty="0" err="1">
                <a:solidFill>
                  <a:schemeClr val="tx1">
                    <a:lumMod val="85000"/>
                    <a:lumOff val="15000"/>
                  </a:schemeClr>
                </a:solidFill>
                <a:effectLst/>
              </a:rPr>
              <a:t>sont</a:t>
            </a:r>
            <a:r>
              <a:rPr lang="en-US" sz="1400" dirty="0">
                <a:solidFill>
                  <a:schemeClr val="tx1">
                    <a:lumMod val="85000"/>
                    <a:lumOff val="15000"/>
                  </a:schemeClr>
                </a:solidFill>
                <a:effectLst/>
              </a:rPr>
              <a:t> pas </a:t>
            </a:r>
            <a:r>
              <a:rPr lang="en-US" sz="1400" dirty="0" err="1">
                <a:solidFill>
                  <a:schemeClr val="tx1">
                    <a:lumMod val="85000"/>
                    <a:lumOff val="15000"/>
                  </a:schemeClr>
                </a:solidFill>
                <a:effectLst/>
              </a:rPr>
              <a:t>identiques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besoins</a:t>
            </a:r>
            <a:r>
              <a:rPr lang="en-US" sz="1400" dirty="0">
                <a:solidFill>
                  <a:schemeClr val="tx1">
                    <a:lumMod val="85000"/>
                    <a:lumOff val="15000"/>
                  </a:schemeClr>
                </a:solidFill>
                <a:effectLst/>
              </a:rPr>
              <a:t>, de </a:t>
            </a:r>
            <a:r>
              <a:rPr lang="en-US" sz="1400" dirty="0">
                <a:solidFill>
                  <a:schemeClr val="tx1">
                    <a:lumMod val="85000"/>
                    <a:lumOff val="15000"/>
                  </a:schemeClr>
                </a:solidFill>
              </a:rPr>
              <a:t>perception, </a:t>
            </a:r>
            <a:r>
              <a:rPr lang="en-US" sz="1400" dirty="0">
                <a:solidFill>
                  <a:schemeClr val="tx1">
                    <a:lumMod val="85000"/>
                    <a:lumOff val="15000"/>
                  </a:schemeClr>
                </a:solidFill>
                <a:effectLst/>
              </a:rPr>
              <a:t>de </a:t>
            </a:r>
            <a:r>
              <a:rPr lang="en-US" sz="1400" dirty="0" err="1">
                <a:solidFill>
                  <a:schemeClr val="tx1">
                    <a:lumMod val="85000"/>
                    <a:lumOff val="15000"/>
                  </a:schemeClr>
                </a:solidFill>
                <a:effectLst/>
              </a:rPr>
              <a:t>capacités</a:t>
            </a:r>
            <a:r>
              <a:rPr lang="en-US" sz="1400" dirty="0">
                <a:solidFill>
                  <a:schemeClr val="tx1">
                    <a:lumMod val="85000"/>
                    <a:lumOff val="15000"/>
                  </a:schemeClr>
                </a:solidFill>
                <a:effectLst/>
              </a:rPr>
              <a:t> et de </a:t>
            </a:r>
            <a:r>
              <a:rPr lang="en-US" sz="1400" dirty="0" err="1">
                <a:solidFill>
                  <a:schemeClr val="tx1">
                    <a:lumMod val="85000"/>
                    <a:lumOff val="15000"/>
                  </a:schemeClr>
                </a:solidFill>
                <a:effectLst/>
              </a:rPr>
              <a:t>risques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en</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fonction</a:t>
            </a:r>
            <a:r>
              <a:rPr lang="en-US" sz="1400" dirty="0">
                <a:solidFill>
                  <a:schemeClr val="tx1">
                    <a:lumMod val="85000"/>
                    <a:lumOff val="15000"/>
                  </a:schemeClr>
                </a:solidFill>
                <a:effectLst/>
              </a:rPr>
              <a:t> de </a:t>
            </a:r>
            <a:r>
              <a:rPr lang="en-US" sz="1400" dirty="0" err="1">
                <a:solidFill>
                  <a:schemeClr val="tx1">
                    <a:lumMod val="85000"/>
                    <a:lumOff val="15000"/>
                  </a:schemeClr>
                </a:solidFill>
                <a:effectLst/>
              </a:rPr>
              <a:t>ses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propres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expériences</a:t>
            </a:r>
            <a:r>
              <a:rPr lang="en-US" sz="1400" dirty="0">
                <a:solidFill>
                  <a:schemeClr val="tx1">
                    <a:lumMod val="85000"/>
                    <a:lumOff val="15000"/>
                  </a:schemeClr>
                </a:solidFill>
                <a:effectLst/>
              </a:rPr>
              <a:t> et </a:t>
            </a:r>
            <a:r>
              <a:rPr lang="en-US" sz="1400" dirty="0" err="1">
                <a:solidFill>
                  <a:schemeClr val="tx1">
                    <a:lumMod val="85000"/>
                    <a:lumOff val="15000"/>
                  </a:schemeClr>
                </a:solidFill>
                <a:effectLst/>
              </a:rPr>
              <a:t>environnement</a:t>
            </a:r>
            <a:r>
              <a:rPr lang="en-US" sz="1400" dirty="0">
                <a:solidFill>
                  <a:schemeClr val="tx1">
                    <a:lumMod val="85000"/>
                    <a:lumOff val="15000"/>
                  </a:schemeClr>
                </a:solidFill>
                <a:effectLst/>
              </a:rPr>
              <a:t>.  </a:t>
            </a:r>
          </a:p>
          <a:p>
            <a:endParaRPr lang="en-US" sz="1400" dirty="0">
              <a:solidFill>
                <a:schemeClr val="tx1">
                  <a:lumMod val="85000"/>
                  <a:lumOff val="15000"/>
                </a:schemeClr>
              </a:solidFill>
              <a:effectLst/>
            </a:endParaRPr>
          </a:p>
          <a:p>
            <a:r>
              <a:rPr lang="en-US" sz="1400" b="1" dirty="0">
                <a:solidFill>
                  <a:schemeClr val="tx1">
                    <a:lumMod val="85000"/>
                    <a:lumOff val="15000"/>
                  </a:schemeClr>
                </a:solidFill>
                <a:effectLst/>
              </a:rPr>
              <a:t>"</a:t>
            </a:r>
            <a:r>
              <a:rPr lang="en-US" sz="1400" b="1" dirty="0" err="1">
                <a:solidFill>
                  <a:schemeClr val="tx1">
                    <a:lumMod val="85000"/>
                    <a:lumOff val="15000"/>
                  </a:schemeClr>
                </a:solidFill>
                <a:effectLst/>
              </a:rPr>
              <a:t>communauté</a:t>
            </a:r>
            <a:r>
              <a:rPr lang="en-US" sz="1400" b="1" dirty="0">
                <a:solidFill>
                  <a:schemeClr val="tx1">
                    <a:lumMod val="85000"/>
                    <a:lumOff val="15000"/>
                  </a:schemeClr>
                </a:solidFill>
                <a:effectLst/>
              </a:rPr>
              <a:t>" </a:t>
            </a:r>
            <a:r>
              <a:rPr lang="en-US" sz="1400" dirty="0">
                <a:solidFill>
                  <a:schemeClr val="tx1">
                    <a:lumMod val="85000"/>
                    <a:lumOff val="15000"/>
                  </a:schemeClr>
                </a:solidFill>
                <a:effectLst/>
              </a:rPr>
              <a:t>fait </a:t>
            </a:r>
            <a:r>
              <a:rPr lang="en-US" sz="1400" dirty="0" err="1">
                <a:solidFill>
                  <a:schemeClr val="tx1">
                    <a:lumMod val="85000"/>
                    <a:lumOff val="15000"/>
                  </a:schemeClr>
                </a:solidFill>
                <a:effectLst/>
              </a:rPr>
              <a:t>référence</a:t>
            </a:r>
            <a:r>
              <a:rPr lang="en-US" sz="1400" dirty="0">
                <a:solidFill>
                  <a:schemeClr val="tx1">
                    <a:lumMod val="85000"/>
                    <a:lumOff val="15000"/>
                  </a:schemeClr>
                </a:solidFill>
                <a:effectLst/>
              </a:rPr>
              <a:t> à </a:t>
            </a:r>
            <a:r>
              <a:rPr lang="en-US" sz="1400" dirty="0" err="1">
                <a:solidFill>
                  <a:schemeClr val="tx1">
                    <a:lumMod val="85000"/>
                    <a:lumOff val="15000"/>
                  </a:schemeClr>
                </a:solidFill>
                <a:effectLst/>
              </a:rPr>
              <a:t>tous</a:t>
            </a:r>
            <a:r>
              <a:rPr lang="en-US" sz="1400" dirty="0">
                <a:solidFill>
                  <a:schemeClr val="tx1">
                    <a:lumMod val="85000"/>
                    <a:lumOff val="15000"/>
                  </a:schemeClr>
                </a:solidFill>
                <a:effectLst/>
              </a:rPr>
              <a:t> les </a:t>
            </a:r>
            <a:r>
              <a:rPr lang="en-US" sz="1400" dirty="0" err="1">
                <a:solidFill>
                  <a:schemeClr val="tx1">
                    <a:lumMod val="85000"/>
                    <a:lumOff val="15000"/>
                  </a:schemeClr>
                </a:solidFill>
                <a:effectLst/>
              </a:rPr>
              <a:t>groupes</a:t>
            </a:r>
            <a:r>
              <a:rPr lang="en-US" sz="1400" dirty="0">
                <a:solidFill>
                  <a:schemeClr val="tx1">
                    <a:lumMod val="85000"/>
                    <a:lumOff val="15000"/>
                  </a:schemeClr>
                </a:solidFill>
                <a:effectLst/>
              </a:rPr>
              <a:t> divers qui </a:t>
            </a:r>
            <a:r>
              <a:rPr lang="en-US" sz="1400" dirty="0" err="1">
                <a:solidFill>
                  <a:schemeClr val="tx1">
                    <a:lumMod val="85000"/>
                    <a:lumOff val="15000"/>
                  </a:schemeClr>
                </a:solidFill>
                <a:effectLst/>
              </a:rPr>
              <a:t>composent</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une</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communauté</a:t>
            </a:r>
            <a:r>
              <a:rPr lang="en-US" sz="1400" dirty="0">
                <a:solidFill>
                  <a:schemeClr val="tx1">
                    <a:lumMod val="85000"/>
                    <a:lumOff val="15000"/>
                  </a:schemeClr>
                </a:solidFill>
                <a:effectLst/>
              </a:rPr>
              <a:t>, y </a:t>
            </a:r>
            <a:r>
              <a:rPr lang="en-US" sz="1400" dirty="0" err="1">
                <a:solidFill>
                  <a:schemeClr val="tx1">
                    <a:lumMod val="85000"/>
                    <a:lumOff val="15000"/>
                  </a:schemeClr>
                </a:solidFill>
                <a:effectLst/>
              </a:rPr>
              <a:t>compris</a:t>
            </a:r>
            <a:r>
              <a:rPr lang="en-US" sz="1400" dirty="0">
                <a:solidFill>
                  <a:schemeClr val="tx1">
                    <a:lumMod val="85000"/>
                    <a:lumOff val="15000"/>
                  </a:schemeClr>
                </a:solidFill>
                <a:effectLst/>
              </a:rPr>
              <a:t> les femmes, les hommes, les garçons et les filles, les </a:t>
            </a:r>
            <a:r>
              <a:rPr lang="en-US" sz="1400" dirty="0" err="1">
                <a:solidFill>
                  <a:schemeClr val="tx1">
                    <a:lumMod val="85000"/>
                    <a:lumOff val="15000"/>
                  </a:schemeClr>
                </a:solidFill>
                <a:effectLst/>
              </a:rPr>
              <a:t>personnes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âgées</a:t>
            </a:r>
            <a:r>
              <a:rPr lang="en-US" sz="1400" dirty="0">
                <a:solidFill>
                  <a:schemeClr val="tx1">
                    <a:lumMod val="85000"/>
                    <a:lumOff val="15000"/>
                  </a:schemeClr>
                </a:solidFill>
                <a:effectLst/>
              </a:rPr>
              <a:t>, les </a:t>
            </a:r>
            <a:r>
              <a:rPr lang="en-US" sz="1400" dirty="0" err="1">
                <a:solidFill>
                  <a:schemeClr val="tx1">
                    <a:lumMod val="85000"/>
                    <a:lumOff val="15000"/>
                  </a:schemeClr>
                </a:solidFill>
                <a:effectLst/>
              </a:rPr>
              <a:t>personnes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handicapées</a:t>
            </a:r>
            <a:r>
              <a:rPr lang="en-US" sz="1400" dirty="0">
                <a:solidFill>
                  <a:schemeClr val="tx1">
                    <a:lumMod val="85000"/>
                    <a:lumOff val="15000"/>
                  </a:schemeClr>
                </a:solidFill>
                <a:effectLst/>
              </a:rPr>
              <a:t>, les </a:t>
            </a:r>
            <a:r>
              <a:rPr lang="en-US" sz="1400" dirty="0" err="1">
                <a:solidFill>
                  <a:schemeClr val="tx1">
                    <a:lumMod val="85000"/>
                    <a:lumOff val="15000"/>
                  </a:schemeClr>
                </a:solidFill>
                <a:effectLst/>
              </a:rPr>
              <a:t>différents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groupes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ethniques</a:t>
            </a:r>
            <a:r>
              <a:rPr lang="en-US" sz="1400" dirty="0">
                <a:solidFill>
                  <a:schemeClr val="tx1">
                    <a:lumMod val="85000"/>
                    <a:lumOff val="15000"/>
                  </a:schemeClr>
                </a:solidFill>
                <a:effectLst/>
              </a:rPr>
              <a:t>, les </a:t>
            </a:r>
            <a:r>
              <a:rPr lang="en-US" sz="1400" dirty="0" err="1">
                <a:solidFill>
                  <a:schemeClr val="tx1">
                    <a:lumMod val="85000"/>
                    <a:lumOff val="15000"/>
                  </a:schemeClr>
                </a:solidFill>
                <a:effectLst/>
              </a:rPr>
              <a:t>minorités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sexuelles</a:t>
            </a:r>
            <a:r>
              <a:rPr lang="en-US" sz="1400" dirty="0">
                <a:solidFill>
                  <a:schemeClr val="tx1">
                    <a:lumMod val="85000"/>
                    <a:lumOff val="15000"/>
                  </a:schemeClr>
                </a:solidFill>
                <a:effectLst/>
              </a:rPr>
              <a:t> et de genre et les </a:t>
            </a:r>
            <a:r>
              <a:rPr lang="en-US" sz="1400" dirty="0" err="1">
                <a:solidFill>
                  <a:schemeClr val="tx1">
                    <a:lumMod val="85000"/>
                    <a:lumOff val="15000"/>
                  </a:schemeClr>
                </a:solidFill>
                <a:effectLst/>
              </a:rPr>
              <a:t>groupes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marginalisés</a:t>
            </a:r>
            <a:r>
              <a:rPr lang="en-US" sz="1400" dirty="0">
                <a:solidFill>
                  <a:schemeClr val="tx1">
                    <a:lumMod val="85000"/>
                    <a:lumOff val="15000"/>
                  </a:schemeClr>
                </a:solidFill>
                <a:effectLst/>
              </a:rPr>
              <a:t> </a:t>
            </a:r>
            <a:r>
              <a:rPr lang="en-US" sz="1400" dirty="0" err="1">
                <a:solidFill>
                  <a:schemeClr val="tx1">
                    <a:lumMod val="85000"/>
                    <a:lumOff val="15000"/>
                  </a:schemeClr>
                </a:solidFill>
                <a:effectLst/>
              </a:rPr>
              <a:t>ou</a:t>
            </a:r>
            <a:r>
              <a:rPr lang="en-US" sz="1400" dirty="0">
                <a:solidFill>
                  <a:schemeClr val="tx1">
                    <a:lumMod val="85000"/>
                    <a:lumOff val="15000"/>
                  </a:schemeClr>
                </a:solidFill>
                <a:effectLst/>
              </a:rPr>
              <a:t> à </a:t>
            </a:r>
            <a:r>
              <a:rPr lang="en-US" sz="1400" dirty="0" err="1">
                <a:solidFill>
                  <a:schemeClr val="tx1">
                    <a:lumMod val="85000"/>
                    <a:lumOff val="15000"/>
                  </a:schemeClr>
                </a:solidFill>
                <a:effectLst/>
              </a:rPr>
              <a:t>risque</a:t>
            </a:r>
            <a:r>
              <a:rPr lang="en-US" sz="1400" dirty="0">
                <a:solidFill>
                  <a:schemeClr val="tx1">
                    <a:lumMod val="85000"/>
                    <a:lumOff val="15000"/>
                  </a:schemeClr>
                </a:solidFill>
                <a:effectLst/>
              </a:rPr>
              <a:t>. </a:t>
            </a:r>
            <a:endParaRPr lang="en-US" sz="1400" dirty="0">
              <a:solidFill>
                <a:schemeClr val="tx1">
                  <a:lumMod val="85000"/>
                  <a:lumOff val="15000"/>
                </a:schemeClr>
              </a:solidFill>
            </a:endParaRPr>
          </a:p>
        </p:txBody>
      </p:sp>
    </p:spTree>
    <p:extLst>
      <p:ext uri="{BB962C8B-B14F-4D97-AF65-F5344CB8AC3E}">
        <p14:creationId xmlns:p14="http://schemas.microsoft.com/office/powerpoint/2010/main" val="320187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Google Shape;397;p14">
            <a:extLst>
              <a:ext uri="{FF2B5EF4-FFF2-40B4-BE49-F238E27FC236}">
                <a16:creationId xmlns:a16="http://schemas.microsoft.com/office/drawing/2014/main" id="{0EB1AF0F-0B02-4810-5ECC-E0B864923212}"/>
              </a:ext>
            </a:extLst>
          </p:cNvPr>
          <p:cNvPicPr preferRelativeResize="0">
            <a:picLocks noGrp="1"/>
          </p:cNvPicPr>
          <p:nvPr/>
        </p:nvPicPr>
        <p:blipFill rotWithShape="1">
          <a:blip r:embed="rId3" cstate="screen">
            <a:extLst>
              <a:ext uri="{28A0092B-C50C-407E-A947-70E740481C1C}">
                <a14:useLocalDpi xmlns:a14="http://schemas.microsoft.com/office/drawing/2010/main"/>
              </a:ext>
            </a:extLst>
          </a:blip>
          <a:srcRect r="1" b="31056"/>
          <a:stretch/>
        </p:blipFill>
        <p:spPr>
          <a:xfrm>
            <a:off x="20" y="10"/>
            <a:ext cx="9947062" cy="6857990"/>
          </a:xfrm>
          <a:prstGeom prst="rect">
            <a:avLst/>
          </a:prstGeom>
          <a:solidFill>
            <a:srgbClr val="353535">
              <a:alpha val="11764"/>
            </a:srgbClr>
          </a:solidFill>
        </p:spPr>
      </p:pic>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Google Shape;288;p2">
            <a:extLst>
              <a:ext uri="{FF2B5EF4-FFF2-40B4-BE49-F238E27FC236}">
                <a16:creationId xmlns:a16="http://schemas.microsoft.com/office/drawing/2014/main" id="{65480E1C-FCBF-317F-5E7D-7BF7A4F2AF85}"/>
              </a:ext>
            </a:extLst>
          </p:cNvPr>
          <p:cNvSpPr txBox="1"/>
          <p:nvPr/>
        </p:nvSpPr>
        <p:spPr>
          <a:xfrm>
            <a:off x="8046720" y="1045597"/>
            <a:ext cx="3633746" cy="1588422"/>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pPr>
            <a:r>
              <a:rPr lang="en-US" sz="3100" b="1">
                <a:latin typeface="+mj-lt"/>
                <a:ea typeface="+mj-ea"/>
                <a:cs typeface="+mj-cs"/>
                <a:sym typeface="Montserrat"/>
              </a:rPr>
              <a:t>Pourquoi engager les « communauté»?</a:t>
            </a:r>
            <a:r>
              <a:rPr lang="en-US" sz="3100">
                <a:latin typeface="+mj-lt"/>
                <a:ea typeface="+mj-ea"/>
                <a:cs typeface="+mj-cs"/>
                <a:sym typeface="Montserrat"/>
              </a:rPr>
              <a:t> </a:t>
            </a:r>
          </a:p>
          <a:p>
            <a:pPr marL="0" marR="0" lvl="0" indent="0">
              <a:lnSpc>
                <a:spcPct val="90000"/>
              </a:lnSpc>
              <a:spcBef>
                <a:spcPct val="0"/>
              </a:spcBef>
              <a:spcAft>
                <a:spcPts val="600"/>
              </a:spcAft>
            </a:pPr>
            <a:r>
              <a:rPr lang="en-US" sz="3100" b="1">
                <a:latin typeface="+mj-lt"/>
                <a:ea typeface="+mj-ea"/>
                <a:cs typeface="+mj-cs"/>
                <a:sym typeface="Montserrat"/>
              </a:rPr>
              <a:t> </a:t>
            </a:r>
          </a:p>
        </p:txBody>
      </p:sp>
      <p:sp>
        <p:nvSpPr>
          <p:cNvPr id="3" name="Content Placeholder 2">
            <a:extLst>
              <a:ext uri="{FF2B5EF4-FFF2-40B4-BE49-F238E27FC236}">
                <a16:creationId xmlns:a16="http://schemas.microsoft.com/office/drawing/2014/main" id="{4B45980E-F59C-AF3E-C193-AB274DF400D2}"/>
              </a:ext>
            </a:extLst>
          </p:cNvPr>
          <p:cNvSpPr>
            <a:spLocks noGrp="1"/>
          </p:cNvSpPr>
          <p:nvPr>
            <p:ph idx="1"/>
          </p:nvPr>
        </p:nvSpPr>
        <p:spPr>
          <a:xfrm>
            <a:off x="7853239" y="2329575"/>
            <a:ext cx="3633747" cy="2700062"/>
          </a:xfrm>
        </p:spPr>
        <p:txBody>
          <a:bodyPr vert="horz" lIns="91440" tIns="45720" rIns="91440" bIns="45720" rtlCol="0">
            <a:normAutofit/>
          </a:bodyPr>
          <a:lstStyle/>
          <a:p>
            <a:r>
              <a:rPr lang="en-US" sz="1400" dirty="0">
                <a:effectLst/>
              </a:rPr>
              <a:t>Pour </a:t>
            </a:r>
            <a:r>
              <a:rPr lang="en-US" sz="1400" dirty="0" err="1">
                <a:effectLst/>
              </a:rPr>
              <a:t>saisir</a:t>
            </a:r>
            <a:r>
              <a:rPr lang="en-US" sz="1400" dirty="0">
                <a:effectLst/>
              </a:rPr>
              <a:t> le </a:t>
            </a:r>
            <a:r>
              <a:rPr lang="en-US" sz="1400" dirty="0" err="1">
                <a:effectLst/>
              </a:rPr>
              <a:t>contexte</a:t>
            </a:r>
            <a:r>
              <a:rPr lang="en-US" sz="1400" dirty="0">
                <a:effectLst/>
              </a:rPr>
              <a:t> et les </a:t>
            </a:r>
            <a:r>
              <a:rPr lang="en-US" sz="1400" dirty="0" err="1">
                <a:effectLst/>
              </a:rPr>
              <a:t>besoins</a:t>
            </a:r>
            <a:r>
              <a:rPr lang="en-US" sz="1400" dirty="0">
                <a:effectLst/>
              </a:rPr>
              <a:t> de la </a:t>
            </a:r>
            <a:r>
              <a:rPr lang="en-US" sz="1400" dirty="0" err="1">
                <a:effectLst/>
              </a:rPr>
              <a:t>communauté</a:t>
            </a:r>
            <a:r>
              <a:rPr lang="en-US" sz="1400" dirty="0">
                <a:effectLst/>
              </a:rPr>
              <a:t>,</a:t>
            </a:r>
          </a:p>
          <a:p>
            <a:pPr lvl="0"/>
            <a:r>
              <a:rPr lang="en-US" sz="1400" dirty="0"/>
              <a:t>Pour </a:t>
            </a:r>
            <a:r>
              <a:rPr lang="en-US" sz="1400" dirty="0" err="1"/>
              <a:t>une</a:t>
            </a:r>
            <a:r>
              <a:rPr lang="en-US" sz="1400" dirty="0"/>
              <a:t> question de </a:t>
            </a:r>
            <a:r>
              <a:rPr lang="en-US" sz="1400" dirty="0" err="1"/>
              <a:t>qualité</a:t>
            </a:r>
            <a:r>
              <a:rPr lang="en-US" sz="1400" dirty="0"/>
              <a:t> et </a:t>
            </a:r>
            <a:r>
              <a:rPr lang="en-US" sz="1400" dirty="0" err="1"/>
              <a:t>d’efficaces</a:t>
            </a:r>
            <a:r>
              <a:rPr lang="en-US" sz="1400" dirty="0"/>
              <a:t> dans les </a:t>
            </a:r>
            <a:r>
              <a:rPr lang="en-US" sz="1400" dirty="0" err="1"/>
              <a:t>opérations</a:t>
            </a:r>
            <a:r>
              <a:rPr lang="en-US" sz="1400" dirty="0"/>
              <a:t> et les </a:t>
            </a:r>
            <a:r>
              <a:rPr lang="en-US" sz="1400" dirty="0" err="1"/>
              <a:t>réponses</a:t>
            </a:r>
            <a:endParaRPr lang="en-US" sz="1400" dirty="0"/>
          </a:p>
          <a:p>
            <a:pPr lvl="0"/>
            <a:r>
              <a:rPr lang="en-US" sz="1400" dirty="0"/>
              <a:t>Pour </a:t>
            </a:r>
            <a:r>
              <a:rPr lang="en-US" sz="1400" dirty="0" err="1"/>
              <a:t>Instaurer</a:t>
            </a:r>
            <a:r>
              <a:rPr lang="en-US" sz="1400" dirty="0"/>
              <a:t> la </a:t>
            </a:r>
            <a:r>
              <a:rPr lang="en-US" sz="1400" dirty="0" err="1"/>
              <a:t>confiance</a:t>
            </a:r>
            <a:r>
              <a:rPr lang="en-US" sz="1400" dirty="0"/>
              <a:t>, </a:t>
            </a:r>
            <a:r>
              <a:rPr lang="en-US" sz="1400" dirty="0" err="1"/>
              <a:t>l'accès</a:t>
            </a:r>
            <a:r>
              <a:rPr lang="en-US" sz="1400" dirty="0"/>
              <a:t> et </a:t>
            </a:r>
            <a:r>
              <a:rPr lang="en-US" sz="1400" dirty="0" err="1"/>
              <a:t>l'acceptation</a:t>
            </a:r>
            <a:r>
              <a:rPr lang="en-US" sz="1400" dirty="0"/>
              <a:t> avec les </a:t>
            </a:r>
            <a:r>
              <a:rPr lang="en-US" sz="1400" dirty="0" err="1"/>
              <a:t>communautés</a:t>
            </a:r>
            <a:endParaRPr lang="en-US" sz="1400" dirty="0"/>
          </a:p>
          <a:p>
            <a:r>
              <a:rPr lang="en-US" sz="1400" dirty="0">
                <a:effectLst/>
              </a:rPr>
              <a:t>Respecter </a:t>
            </a:r>
            <a:r>
              <a:rPr lang="en-US" sz="1400" dirty="0" err="1">
                <a:effectLst/>
              </a:rPr>
              <a:t>nos</a:t>
            </a:r>
            <a:r>
              <a:rPr lang="en-US" sz="1400" dirty="0">
                <a:effectLst/>
              </a:rPr>
              <a:t> </a:t>
            </a:r>
            <a:r>
              <a:rPr lang="en-US" sz="1400" dirty="0" err="1">
                <a:effectLst/>
              </a:rPr>
              <a:t>propres</a:t>
            </a:r>
            <a:r>
              <a:rPr lang="en-US" sz="1400" dirty="0">
                <a:effectLst/>
              </a:rPr>
              <a:t> engagements</a:t>
            </a:r>
          </a:p>
          <a:p>
            <a:r>
              <a:rPr lang="en-US" sz="1400" dirty="0" err="1">
                <a:effectLst/>
              </a:rPr>
              <a:t>Renforcer</a:t>
            </a:r>
            <a:r>
              <a:rPr lang="en-US" sz="1400" dirty="0">
                <a:effectLst/>
              </a:rPr>
              <a:t> </a:t>
            </a:r>
            <a:r>
              <a:rPr lang="en-US" sz="1400" dirty="0" err="1">
                <a:effectLst/>
              </a:rPr>
              <a:t>l'appropriation</a:t>
            </a:r>
            <a:r>
              <a:rPr lang="en-US" sz="1400" dirty="0">
                <a:effectLst/>
              </a:rPr>
              <a:t> et la </a:t>
            </a:r>
            <a:r>
              <a:rPr lang="en-US" sz="1400" dirty="0" err="1">
                <a:effectLst/>
              </a:rPr>
              <a:t>résilience</a:t>
            </a:r>
            <a:r>
              <a:rPr lang="en-US" sz="1400" dirty="0">
                <a:effectLst/>
              </a:rPr>
              <a:t> des </a:t>
            </a:r>
            <a:r>
              <a:rPr lang="en-US" sz="1400" dirty="0" err="1">
                <a:effectLst/>
              </a:rPr>
              <a:t>communautés</a:t>
            </a:r>
            <a:endParaRPr lang="en-US" sz="1400" dirty="0">
              <a:effectLst/>
            </a:endParaRPr>
          </a:p>
          <a:p>
            <a:pPr lvl="0"/>
            <a:endParaRPr lang="en-US" sz="1400" dirty="0"/>
          </a:p>
          <a:p>
            <a:endParaRPr lang="en-US" sz="1400" dirty="0">
              <a:effectLst/>
            </a:endParaRPr>
          </a:p>
          <a:p>
            <a:endParaRPr lang="en-US" sz="1400" dirty="0">
              <a:effectLst/>
            </a:endParaRPr>
          </a:p>
          <a:p>
            <a:endParaRPr lang="en-US" sz="1400" dirty="0"/>
          </a:p>
        </p:txBody>
      </p:sp>
    </p:spTree>
    <p:extLst>
      <p:ext uri="{BB962C8B-B14F-4D97-AF65-F5344CB8AC3E}">
        <p14:creationId xmlns:p14="http://schemas.microsoft.com/office/powerpoint/2010/main" val="340968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Google Shape;288;p2">
            <a:extLst>
              <a:ext uri="{FF2B5EF4-FFF2-40B4-BE49-F238E27FC236}">
                <a16:creationId xmlns:a16="http://schemas.microsoft.com/office/drawing/2014/main" id="{65480E1C-FCBF-317F-5E7D-7BF7A4F2AF85}"/>
              </a:ext>
            </a:extLst>
          </p:cNvPr>
          <p:cNvSpPr txBox="1"/>
          <p:nvPr/>
        </p:nvSpPr>
        <p:spPr>
          <a:xfrm>
            <a:off x="1137034" y="609600"/>
            <a:ext cx="4784796" cy="1330840"/>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100" b="1" kern="1200">
                <a:solidFill>
                  <a:schemeClr val="tx1"/>
                </a:solidFill>
                <a:latin typeface="+mj-lt"/>
                <a:ea typeface="+mj-ea"/>
                <a:cs typeface="+mj-cs"/>
              </a:rPr>
              <a:t>Qu'est-ce qui a fonctionné</a:t>
            </a:r>
            <a:r>
              <a:rPr lang="en-US" sz="4100" b="1" kern="1200">
                <a:solidFill>
                  <a:schemeClr val="tx1"/>
                </a:solidFill>
                <a:latin typeface="+mj-lt"/>
                <a:ea typeface="+mj-ea"/>
                <a:cs typeface="+mj-cs"/>
                <a:sym typeface="Montserrat"/>
              </a:rPr>
              <a:t>»?</a:t>
            </a:r>
            <a:endParaRPr lang="en-US" sz="4100" kern="1200">
              <a:solidFill>
                <a:schemeClr val="tx1"/>
              </a:solidFill>
              <a:latin typeface="+mj-lt"/>
              <a:ea typeface="+mj-ea"/>
              <a:cs typeface="+mj-cs"/>
              <a:sym typeface="Montserrat"/>
            </a:endParaRPr>
          </a:p>
        </p:txBody>
      </p:sp>
      <p:sp>
        <p:nvSpPr>
          <p:cNvPr id="3" name="Content Placeholder 2">
            <a:extLst>
              <a:ext uri="{FF2B5EF4-FFF2-40B4-BE49-F238E27FC236}">
                <a16:creationId xmlns:a16="http://schemas.microsoft.com/office/drawing/2014/main" id="{4B45980E-F59C-AF3E-C193-AB274DF400D2}"/>
              </a:ext>
            </a:extLst>
          </p:cNvPr>
          <p:cNvSpPr>
            <a:spLocks noGrp="1"/>
          </p:cNvSpPr>
          <p:nvPr>
            <p:ph idx="1"/>
          </p:nvPr>
        </p:nvSpPr>
        <p:spPr>
          <a:xfrm>
            <a:off x="1137034" y="2194102"/>
            <a:ext cx="4438036" cy="3908585"/>
          </a:xfrm>
        </p:spPr>
        <p:txBody>
          <a:bodyPr vert="horz" lIns="91440" tIns="45720" rIns="91440" bIns="45720" rtlCol="0">
            <a:normAutofit/>
          </a:bodyPr>
          <a:lstStyle/>
          <a:p>
            <a:r>
              <a:rPr lang="en-US" sz="1100"/>
              <a:t>La strat</a:t>
            </a:r>
            <a:r>
              <a:rPr lang="en-US" sz="1100">
                <a:effectLst/>
              </a:rPr>
              <a:t>é</a:t>
            </a:r>
            <a:r>
              <a:rPr lang="en-US" sz="1100"/>
              <a:t>gie qui a le plus marque a </a:t>
            </a:r>
            <a:r>
              <a:rPr lang="en-US" sz="1100">
                <a:effectLst/>
              </a:rPr>
              <a:t>é</a:t>
            </a:r>
            <a:r>
              <a:rPr lang="en-US" sz="1100"/>
              <a:t>t</a:t>
            </a:r>
            <a:r>
              <a:rPr lang="en-US" sz="1100">
                <a:effectLst/>
              </a:rPr>
              <a:t>é</a:t>
            </a:r>
            <a:r>
              <a:rPr lang="en-US" sz="1100"/>
              <a:t> l’</a:t>
            </a:r>
            <a:r>
              <a:rPr lang="en-US" sz="1100">
                <a:effectLst/>
              </a:rPr>
              <a:t> é</a:t>
            </a:r>
            <a:r>
              <a:rPr lang="en-US" sz="1100"/>
              <a:t>coute. Cette </a:t>
            </a:r>
            <a:r>
              <a:rPr lang="en-US" sz="1100">
                <a:effectLst/>
              </a:rPr>
              <a:t>é</a:t>
            </a:r>
            <a:r>
              <a:rPr lang="en-US" sz="1100"/>
              <a:t>coute s’est faite dans different domaines a travers different canaux. </a:t>
            </a:r>
          </a:p>
          <a:p>
            <a:r>
              <a:rPr lang="en-US" sz="1100">
                <a:effectLst/>
              </a:rPr>
              <a:t>Les communications a deux sens: ceci a permis de maintenir la confiance, de non seulement comprendre, mais aussi d’écouter, de répondre et d’agir en fonction de ce que les communautés nous disent. </a:t>
            </a:r>
          </a:p>
          <a:p>
            <a:r>
              <a:rPr lang="en-US" sz="1100">
                <a:effectLst/>
              </a:rPr>
              <a:t>La prise en compte </a:t>
            </a:r>
            <a:r>
              <a:rPr lang="en-US" sz="1100"/>
              <a:t>des retours d’informations </a:t>
            </a:r>
            <a:r>
              <a:rPr lang="en-US" sz="1100">
                <a:effectLst/>
              </a:rPr>
              <a:t>communautaires pour comprendre les croyances, les craintes, les rumeurs, les questions et les suggestions qui circulent dans les communautés au sujet de COVID-19, y compris le vaccin. </a:t>
            </a:r>
          </a:p>
          <a:p>
            <a:r>
              <a:rPr lang="en-US" sz="1100">
                <a:effectLst/>
              </a:rPr>
              <a:t>Le choix et l’utilisation des sources d'information jugés fiables par les communautés, a aider à faire adopter des pratiques sanitaires sûres, à accepter le vaccin et à réduire le risque de transmission de l'infection.</a:t>
            </a:r>
          </a:p>
          <a:p>
            <a:r>
              <a:rPr lang="en-US" sz="1100">
                <a:effectLst/>
              </a:rPr>
              <a:t>L’identification et la promotion des solutions communautaires a permis de mieux gérer et encourager la participation active de la communauté au processus de réponse.</a:t>
            </a:r>
          </a:p>
          <a:p>
            <a:endParaRPr lang="en-US" sz="1100">
              <a:effectLst/>
            </a:endParaRPr>
          </a:p>
          <a:p>
            <a:endParaRPr lang="en-US" sz="1100"/>
          </a:p>
        </p:txBody>
      </p:sp>
      <p:pic>
        <p:nvPicPr>
          <p:cNvPr id="7" name="Picture 6" descr="A group of people sitting on the ground&#10;&#10;Description automatically generated with medium confidence">
            <a:extLst>
              <a:ext uri="{FF2B5EF4-FFF2-40B4-BE49-F238E27FC236}">
                <a16:creationId xmlns:a16="http://schemas.microsoft.com/office/drawing/2014/main" id="{B661C511-BFDC-46D9-ACC3-8E482038BD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8576" y="717012"/>
            <a:ext cx="3621717" cy="5446191"/>
          </a:xfrm>
          <a:prstGeom prst="rect">
            <a:avLst/>
          </a:prstGeom>
        </p:spPr>
      </p:pic>
    </p:spTree>
    <p:extLst>
      <p:ext uri="{BB962C8B-B14F-4D97-AF65-F5344CB8AC3E}">
        <p14:creationId xmlns:p14="http://schemas.microsoft.com/office/powerpoint/2010/main" val="323371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group of people standing in front of a wall&#10;&#10;Description automatically generated with low confidence">
            <a:extLst>
              <a:ext uri="{FF2B5EF4-FFF2-40B4-BE49-F238E27FC236}">
                <a16:creationId xmlns:a16="http://schemas.microsoft.com/office/drawing/2014/main" id="{71C6826E-6D1D-5B5F-E0D8-943814AB7C93}"/>
              </a:ext>
            </a:extLst>
          </p:cNvPr>
          <p:cNvPicPr>
            <a:picLocks noChangeAspect="1"/>
          </p:cNvPicPr>
          <p:nvPr/>
        </p:nvPicPr>
        <p:blipFill rotWithShape="1">
          <a:blip r:embed="rId2"/>
          <a:srcRect l="29920" r="8830"/>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1" name="Freeform: Shape 10">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3" name="Freeform: Shape 12">
            <a:extLst>
              <a:ext uri="{FF2B5EF4-FFF2-40B4-BE49-F238E27FC236}">
                <a16:creationId xmlns:a16="http://schemas.microsoft.com/office/drawing/2014/main" id="{CA35125A-A1A4-40EB-B5EE-4371BC4DD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47004" cy="6858000"/>
          </a:xfrm>
          <a:custGeom>
            <a:avLst/>
            <a:gdLst>
              <a:gd name="connsiteX0" fmla="*/ 39602 w 7347004"/>
              <a:gd name="connsiteY0" fmla="*/ 0 h 6858000"/>
              <a:gd name="connsiteX1" fmla="*/ 5675927 w 7347004"/>
              <a:gd name="connsiteY1" fmla="*/ 0 h 6858000"/>
              <a:gd name="connsiteX2" fmla="*/ 5698706 w 7347004"/>
              <a:gd name="connsiteY2" fmla="*/ 14997 h 6858000"/>
              <a:gd name="connsiteX3" fmla="*/ 7347004 w 7347004"/>
              <a:gd name="connsiteY3" fmla="*/ 3621656 h 6858000"/>
              <a:gd name="connsiteX4" fmla="*/ 5417159 w 7347004"/>
              <a:gd name="connsiteY4" fmla="*/ 6374814 h 6858000"/>
              <a:gd name="connsiteX5" fmla="*/ 4885213 w 7347004"/>
              <a:gd name="connsiteY5" fmla="*/ 6780599 h 6858000"/>
              <a:gd name="connsiteX6" fmla="*/ 4770148 w 7347004"/>
              <a:gd name="connsiteY6" fmla="*/ 6858000 h 6858000"/>
              <a:gd name="connsiteX7" fmla="*/ 850790 w 7347004"/>
              <a:gd name="connsiteY7" fmla="*/ 6858000 h 6858000"/>
              <a:gd name="connsiteX8" fmla="*/ 39602 w 7347004"/>
              <a:gd name="connsiteY8" fmla="*/ 6858000 h 6858000"/>
              <a:gd name="connsiteX9" fmla="*/ 0 w 7347004"/>
              <a:gd name="connsiteY9" fmla="*/ 6858000 h 6858000"/>
              <a:gd name="connsiteX10" fmla="*/ 0 w 7347004"/>
              <a:gd name="connsiteY10" fmla="*/ 1 h 6858000"/>
              <a:gd name="connsiteX11" fmla="*/ 39602 w 7347004"/>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7004" h="685800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15" name="Freeform: Shape 14">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A8EBA96-9FC7-FDD8-6D2D-CD5878136433}"/>
              </a:ext>
            </a:extLst>
          </p:cNvPr>
          <p:cNvSpPr>
            <a:spLocks noGrp="1"/>
          </p:cNvSpPr>
          <p:nvPr>
            <p:ph type="title"/>
          </p:nvPr>
        </p:nvSpPr>
        <p:spPr>
          <a:xfrm>
            <a:off x="1179576" y="442913"/>
            <a:ext cx="4780129" cy="1639888"/>
          </a:xfrm>
        </p:spPr>
        <p:txBody>
          <a:bodyPr anchor="b">
            <a:normAutofit/>
          </a:bodyPr>
          <a:lstStyle/>
          <a:p>
            <a:pPr>
              <a:spcBef>
                <a:spcPts val="0"/>
              </a:spcBef>
            </a:pPr>
            <a:r>
              <a:rPr lang="fr-FR" sz="2000" b="1">
                <a:latin typeface="Montserrat"/>
                <a:ea typeface="+mn-ea"/>
                <a:cs typeface="+mn-cs"/>
              </a:rPr>
              <a:t>Qu'est-ce qui n'a pas fonctionné dans l'engagement communautaire au cours du COVID-19 en termes de résultats en matière d'équité ?</a:t>
            </a:r>
          </a:p>
        </p:txBody>
      </p:sp>
      <p:sp>
        <p:nvSpPr>
          <p:cNvPr id="3" name="Content Placeholder 2">
            <a:extLst>
              <a:ext uri="{FF2B5EF4-FFF2-40B4-BE49-F238E27FC236}">
                <a16:creationId xmlns:a16="http://schemas.microsoft.com/office/drawing/2014/main" id="{9C0967DB-0628-FCDA-2D0A-A33C785EF7C0}"/>
              </a:ext>
            </a:extLst>
          </p:cNvPr>
          <p:cNvSpPr>
            <a:spLocks noGrp="1"/>
          </p:cNvSpPr>
          <p:nvPr>
            <p:ph idx="1"/>
          </p:nvPr>
        </p:nvSpPr>
        <p:spPr>
          <a:xfrm>
            <a:off x="1179577" y="2312988"/>
            <a:ext cx="5084746" cy="3651250"/>
          </a:xfrm>
        </p:spPr>
        <p:txBody>
          <a:bodyPr>
            <a:normAutofit/>
          </a:bodyPr>
          <a:lstStyle/>
          <a:p>
            <a:r>
              <a:rPr lang="fr-FR" sz="1400" dirty="0">
                <a:latin typeface="Calibri" panose="020F0502020204030204" pitchFamily="34" charset="0"/>
                <a:cs typeface="Times New Roman" panose="02020603050405020304" pitchFamily="18" charset="0"/>
              </a:rPr>
              <a:t>La peur que les communications aient créée était présentée ou manifestée à différents niveaux, la peur du nouveau vaccin, de ses effets secondaires, la réticence </a:t>
            </a:r>
          </a:p>
          <a:p>
            <a:pPr lvl="0"/>
            <a:r>
              <a:rPr lang="fr-FR" sz="1400" dirty="0">
                <a:latin typeface="Calibri" panose="020F0502020204030204" pitchFamily="34" charset="0"/>
                <a:cs typeface="Times New Roman" panose="02020603050405020304" pitchFamily="18" charset="0"/>
              </a:rPr>
              <a:t>La non-maitrise de l’</a:t>
            </a:r>
            <a:r>
              <a:rPr lang="fr-FR" sz="1400" dirty="0" err="1">
                <a:latin typeface="Calibri" panose="020F0502020204030204" pitchFamily="34" charset="0"/>
                <a:cs typeface="Times New Roman" panose="02020603050405020304" pitchFamily="18" charset="0"/>
              </a:rPr>
              <a:t>infodemie</a:t>
            </a:r>
            <a:r>
              <a:rPr lang="fr-FR" sz="1400" dirty="0">
                <a:latin typeface="Calibri" panose="020F0502020204030204" pitchFamily="34" charset="0"/>
                <a:cs typeface="Times New Roman" panose="02020603050405020304" pitchFamily="18" charset="0"/>
              </a:rPr>
              <a:t> a </a:t>
            </a:r>
            <a:r>
              <a:rPr lang="fr-FR" sz="1400" dirty="0" err="1">
                <a:latin typeface="Calibri" panose="020F0502020204030204" pitchFamily="34" charset="0"/>
                <a:cs typeface="Times New Roman" panose="02020603050405020304" pitchFamily="18" charset="0"/>
              </a:rPr>
              <a:t>cree</a:t>
            </a:r>
            <a:r>
              <a:rPr lang="fr-FR" sz="1400" dirty="0">
                <a:latin typeface="Calibri" panose="020F0502020204030204" pitchFamily="34" charset="0"/>
                <a:cs typeface="Times New Roman" panose="02020603050405020304" pitchFamily="18" charset="0"/>
              </a:rPr>
              <a:t> l'appréhension concernant les effets secondaires potentiels du </a:t>
            </a:r>
            <a:r>
              <a:rPr lang="fr-FR" sz="1400" dirty="0" err="1">
                <a:latin typeface="Calibri" panose="020F0502020204030204" pitchFamily="34" charset="0"/>
                <a:cs typeface="Times New Roman" panose="02020603050405020304" pitchFamily="18" charset="0"/>
              </a:rPr>
              <a:t>vaccinLa</a:t>
            </a:r>
            <a:r>
              <a:rPr lang="fr-FR" sz="1400" dirty="0">
                <a:latin typeface="Calibri" panose="020F0502020204030204" pitchFamily="34" charset="0"/>
                <a:cs typeface="Times New Roman" panose="02020603050405020304" pitchFamily="18" charset="0"/>
              </a:rPr>
              <a:t> fatigue pandémique et comportementale - y compris </a:t>
            </a:r>
          </a:p>
          <a:p>
            <a:pPr lvl="0"/>
            <a:r>
              <a:rPr lang="fr-FR" sz="1400" dirty="0">
                <a:latin typeface="Calibri" panose="020F0502020204030204" pitchFamily="34" charset="0"/>
                <a:cs typeface="Times New Roman" panose="02020603050405020304" pitchFamily="18" charset="0"/>
              </a:rPr>
              <a:t>Le retard ou le </a:t>
            </a:r>
            <a:r>
              <a:rPr lang="fr-FR" sz="1400" dirty="0" err="1">
                <a:latin typeface="Calibri" panose="020F0502020204030204" pitchFamily="34" charset="0"/>
                <a:cs typeface="Times New Roman" panose="02020603050405020304" pitchFamily="18" charset="0"/>
              </a:rPr>
              <a:t>tantonnement</a:t>
            </a:r>
            <a:r>
              <a:rPr lang="fr-FR" sz="1400" dirty="0">
                <a:latin typeface="Calibri" panose="020F0502020204030204" pitchFamily="34" charset="0"/>
                <a:cs typeface="Times New Roman" panose="02020603050405020304" pitchFamily="18" charset="0"/>
              </a:rPr>
              <a:t> dans la </a:t>
            </a:r>
            <a:r>
              <a:rPr lang="fr-FR" sz="1400" dirty="0" err="1">
                <a:latin typeface="Calibri" panose="020F0502020204030204" pitchFamily="34" charset="0"/>
                <a:cs typeface="Times New Roman" panose="02020603050405020304" pitchFamily="18" charset="0"/>
              </a:rPr>
              <a:t>strategie</a:t>
            </a:r>
            <a:r>
              <a:rPr lang="fr-FR" sz="1400" dirty="0">
                <a:latin typeface="Calibri" panose="020F0502020204030204" pitchFamily="34" charset="0"/>
                <a:cs typeface="Times New Roman" panose="02020603050405020304" pitchFamily="18" charset="0"/>
              </a:rPr>
              <a:t> a adopter a </a:t>
            </a:r>
            <a:r>
              <a:rPr lang="fr-FR" sz="1400" dirty="0" err="1">
                <a:latin typeface="Calibri" panose="020F0502020204030204" pitchFamily="34" charset="0"/>
                <a:cs typeface="Times New Roman" panose="02020603050405020304" pitchFamily="18" charset="0"/>
              </a:rPr>
              <a:t>cree</a:t>
            </a:r>
            <a:r>
              <a:rPr lang="fr-FR" sz="1400" dirty="0">
                <a:latin typeface="Calibri" panose="020F0502020204030204" pitchFamily="34" charset="0"/>
                <a:cs typeface="Times New Roman" panose="02020603050405020304" pitchFamily="18" charset="0"/>
              </a:rPr>
              <a:t> l'incompréhension concernant la poursuite des messages sur le C-19 malgré la fin de l'urgence sanitaire mondiale.</a:t>
            </a:r>
          </a:p>
          <a:p>
            <a:r>
              <a:rPr lang="fr-FR" sz="1400" dirty="0">
                <a:latin typeface="Times New Roman" panose="02020603050405020304" pitchFamily="18" charset="0"/>
                <a:cs typeface="Arial" panose="020B0604020202020204" pitchFamily="34" charset="0"/>
              </a:rPr>
              <a:t>Il a été souligne par exemple le faible engagement  des leaders religieux de très haut niveau dans différents pays, comment faire en sorte que nous ayons toujours des déclarations forte venant des leaders religieux par exemple a travers un </a:t>
            </a:r>
            <a:r>
              <a:rPr lang="fr-FR" sz="1400" dirty="0" err="1">
                <a:latin typeface="Times New Roman" panose="02020603050405020304" pitchFamily="18" charset="0"/>
                <a:cs typeface="Arial" panose="020B0604020202020204" pitchFamily="34" charset="0"/>
              </a:rPr>
              <a:t>temoignage</a:t>
            </a:r>
            <a:r>
              <a:rPr lang="fr-FR" sz="1400" dirty="0">
                <a:latin typeface="Times New Roman" panose="02020603050405020304" pitchFamily="18" charset="0"/>
                <a:cs typeface="Arial" panose="020B0604020202020204" pitchFamily="34" charset="0"/>
              </a:rPr>
              <a:t> en public.</a:t>
            </a:r>
          </a:p>
          <a:p>
            <a:pPr lvl="0"/>
            <a:endParaRPr lang="fr-FR" sz="1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33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3A062E-8A96-5C02-9CBC-0A7D4140FA51}"/>
              </a:ext>
            </a:extLst>
          </p:cNvPr>
          <p:cNvSpPr>
            <a:spLocks noGrp="1"/>
          </p:cNvSpPr>
          <p:nvPr>
            <p:ph type="title"/>
          </p:nvPr>
        </p:nvSpPr>
        <p:spPr>
          <a:xfrm>
            <a:off x="1137034" y="609597"/>
            <a:ext cx="9392421" cy="1330841"/>
          </a:xfrm>
        </p:spPr>
        <p:txBody>
          <a:bodyPr>
            <a:normAutofit/>
          </a:bodyPr>
          <a:lstStyle/>
          <a:p>
            <a:pPr>
              <a:spcBef>
                <a:spcPts val="0"/>
              </a:spcBef>
            </a:pPr>
            <a:r>
              <a:rPr lang="fr-FR" sz="2400" b="1">
                <a:latin typeface="Montserrat"/>
                <a:ea typeface="+mn-ea"/>
                <a:cs typeface="+mn-cs"/>
              </a:rPr>
              <a:t>Quel type d'engagement communautaire doit être déjà en place lors de la prochaine épidémie ou pandémie afin d'apporter une réponse équitable ?</a:t>
            </a:r>
          </a:p>
        </p:txBody>
      </p:sp>
      <p:sp>
        <p:nvSpPr>
          <p:cNvPr id="3" name="Content Placeholder 2">
            <a:extLst>
              <a:ext uri="{FF2B5EF4-FFF2-40B4-BE49-F238E27FC236}">
                <a16:creationId xmlns:a16="http://schemas.microsoft.com/office/drawing/2014/main" id="{95A176F8-1932-CBEA-AEB9-77AED23C782D}"/>
              </a:ext>
            </a:extLst>
          </p:cNvPr>
          <p:cNvSpPr>
            <a:spLocks noGrp="1"/>
          </p:cNvSpPr>
          <p:nvPr>
            <p:ph idx="1"/>
          </p:nvPr>
        </p:nvSpPr>
        <p:spPr>
          <a:xfrm>
            <a:off x="474453" y="2198362"/>
            <a:ext cx="5909094" cy="3917773"/>
          </a:xfrm>
        </p:spPr>
        <p:txBody>
          <a:bodyPr>
            <a:normAutofit/>
          </a:bodyPr>
          <a:lstStyle/>
          <a:p>
            <a:r>
              <a:rPr lang="fr-FR" sz="1300" dirty="0">
                <a:latin typeface="Calibri" panose="020F0502020204030204" pitchFamily="34" charset="0"/>
                <a:cs typeface="Times New Roman" panose="02020603050405020304" pitchFamily="18" charset="0"/>
              </a:rPr>
              <a:t>Une approche Centrée sur les personnes, donnent la priorité à la compréhension des connaissances, des capacités, des préoccupations, des structures et des vulnérabilités des différents groupes au sein des communautés, afin de permettre l'adaptation des actions et d'améliorer les résultats et l'impact </a:t>
            </a:r>
          </a:p>
          <a:p>
            <a:r>
              <a:rPr lang="fr-FR" sz="1300" dirty="0">
                <a:latin typeface="Calibri" panose="020F0502020204030204" pitchFamily="34" charset="0"/>
                <a:cs typeface="Times New Roman" panose="02020603050405020304" pitchFamily="18" charset="0"/>
              </a:rPr>
              <a:t>Une action Équitable, Les approches intégrées doivent être accessibles, culturellement appropriées et respectueuses de l'égalité des sexes. La représentation de tous les groupes dans la prise de décision locale doit être une priorité </a:t>
            </a:r>
          </a:p>
          <a:p>
            <a:r>
              <a:rPr lang="fr-FR" sz="1300" dirty="0">
                <a:latin typeface="Calibri" panose="020F0502020204030204" pitchFamily="34" charset="0"/>
                <a:cs typeface="Times New Roman" panose="02020603050405020304" pitchFamily="18" charset="0"/>
              </a:rPr>
              <a:t>Préparer une réponse Localisée: Les actions menées au niveau local pour diagnostiquer les obstacles et trouver des solutions fiables sont essentielles pour créer des stratégies efficaces de demande et d'utilisation</a:t>
            </a:r>
          </a:p>
          <a:p>
            <a:r>
              <a:rPr lang="fr-FR" sz="1300" dirty="0">
                <a:latin typeface="Calibri" panose="020F0502020204030204" pitchFamily="34" charset="0"/>
                <a:cs typeface="Times New Roman" panose="02020603050405020304" pitchFamily="18" charset="0"/>
              </a:rPr>
              <a:t>Miser sur les données mises a jour: Des outils adaptables permettant de recueillir les réactions, les points de vue et les craintes des communautés sont essentiels pour instaurer un climat de confiance avec elles</a:t>
            </a:r>
          </a:p>
          <a:p>
            <a:pPr marL="0" indent="0">
              <a:buNone/>
            </a:pPr>
            <a:endParaRPr lang="fr-FR" sz="1300" dirty="0"/>
          </a:p>
        </p:txBody>
      </p:sp>
      <p:pic>
        <p:nvPicPr>
          <p:cNvPr id="4" name="Picture 3">
            <a:extLst>
              <a:ext uri="{FF2B5EF4-FFF2-40B4-BE49-F238E27FC236}">
                <a16:creationId xmlns:a16="http://schemas.microsoft.com/office/drawing/2014/main" id="{6571399F-12CB-8F34-D460-91BC03C2269A}"/>
              </a:ext>
            </a:extLst>
          </p:cNvPr>
          <p:cNvPicPr>
            <a:picLocks noChangeAspect="1"/>
          </p:cNvPicPr>
          <p:nvPr/>
        </p:nvPicPr>
        <p:blipFill rotWithShape="1">
          <a:blip r:embed="rId3"/>
          <a:srcRect l="27951" t="26200" r="23225" b="20601"/>
          <a:stretch/>
        </p:blipFill>
        <p:spPr>
          <a:xfrm>
            <a:off x="6719367" y="2595424"/>
            <a:ext cx="4788505" cy="293489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0773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DA71-E61E-1509-6C74-BFD03A923426}"/>
              </a:ext>
            </a:extLst>
          </p:cNvPr>
          <p:cNvSpPr>
            <a:spLocks noGrp="1"/>
          </p:cNvSpPr>
          <p:nvPr>
            <p:ph type="title"/>
          </p:nvPr>
        </p:nvSpPr>
        <p:spPr/>
        <p:txBody>
          <a:bodyPr>
            <a:normAutofit/>
          </a:bodyPr>
          <a:lstStyle/>
          <a:p>
            <a:r>
              <a:rPr lang="fr-FR" sz="2900" b="1" dirty="0">
                <a:solidFill>
                  <a:schemeClr val="dk2"/>
                </a:solidFill>
                <a:latin typeface="Montserrat"/>
                <a:ea typeface="+mn-ea"/>
                <a:cs typeface="+mn-cs"/>
              </a:rPr>
              <a:t>Que faut-il faire pour renforcer le rôle des acteurs nationaux et de la société civile afin de soutenir une réponse équitable ?</a:t>
            </a:r>
          </a:p>
        </p:txBody>
      </p:sp>
      <p:sp>
        <p:nvSpPr>
          <p:cNvPr id="3" name="Content Placeholder 2">
            <a:extLst>
              <a:ext uri="{FF2B5EF4-FFF2-40B4-BE49-F238E27FC236}">
                <a16:creationId xmlns:a16="http://schemas.microsoft.com/office/drawing/2014/main" id="{40CA2560-3705-C688-DB7D-0DBC500AA506}"/>
              </a:ext>
            </a:extLst>
          </p:cNvPr>
          <p:cNvSpPr>
            <a:spLocks noGrp="1"/>
          </p:cNvSpPr>
          <p:nvPr>
            <p:ph idx="1"/>
          </p:nvPr>
        </p:nvSpPr>
        <p:spPr/>
        <p:txBody>
          <a:bodyPr>
            <a:normAutofit fontScale="55000" lnSpcReduction="20000"/>
          </a:bodyPr>
          <a:lstStyle/>
          <a:p>
            <a:pPr>
              <a:lnSpc>
                <a:spcPct val="110000"/>
              </a:lnSpc>
            </a:pPr>
            <a:r>
              <a:rPr lang="fr-CA" sz="2900" dirty="0"/>
              <a:t>une cartographie claire des différents intervenants locaux devraient être mis a jour périodiquement. Actuellement, on parle de plus en plus de localisation comme un besoin des bailleurs a travailler avec les partenaires qui sont locaux mais j’ajouterais dans notre contexte le besoin de localisation des recherches: qui </a:t>
            </a:r>
            <a:r>
              <a:rPr lang="fr-FR" sz="2900" dirty="0"/>
              <a:t>donne la priorité aux besoins des communautés touchées par une crise. qui s’appuie sur les connaissances, les compétences et les autres ressources locales existantes.</a:t>
            </a:r>
          </a:p>
          <a:p>
            <a:pPr>
              <a:lnSpc>
                <a:spcPct val="110000"/>
              </a:lnSpc>
            </a:pPr>
            <a:r>
              <a:rPr lang="fr-FR" sz="2900" dirty="0"/>
              <a:t> Un système qui assure une activation rapide des ressources en premier lieu les ressources humaines, former les différents volontaires et mobilisateurs communaux en surveillance à base communautaire et dans la gestion des urgences reste toujours utile pour avoir une </a:t>
            </a:r>
            <a:r>
              <a:rPr lang="fr-FR" sz="2900" dirty="0" err="1"/>
              <a:t>equipe</a:t>
            </a:r>
            <a:r>
              <a:rPr lang="fr-FR" sz="2900" dirty="0"/>
              <a:t> locale opérationnelle qui sache marier ces deux aspects avec l’engagement communautaire en début d’</a:t>
            </a:r>
            <a:r>
              <a:rPr lang="fr-FR" sz="2900" dirty="0" err="1"/>
              <a:t>epidemie</a:t>
            </a:r>
            <a:endParaRPr lang="fr-FR" sz="2900" dirty="0"/>
          </a:p>
          <a:p>
            <a:pPr>
              <a:lnSpc>
                <a:spcPct val="110000"/>
              </a:lnSpc>
            </a:pPr>
            <a:r>
              <a:rPr lang="fr-FR" sz="2900" dirty="0"/>
              <a:t>Une </a:t>
            </a:r>
            <a:r>
              <a:rPr lang="fr-FR" sz="2900" dirty="0" err="1"/>
              <a:t>prevision</a:t>
            </a:r>
            <a:r>
              <a:rPr lang="fr-FR" sz="2900" dirty="0"/>
              <a:t> </a:t>
            </a:r>
            <a:r>
              <a:rPr lang="fr-FR" sz="2900" dirty="0" err="1"/>
              <a:t>financiere</a:t>
            </a:r>
            <a:r>
              <a:rPr lang="fr-FR" sz="2900" dirty="0"/>
              <a:t> qui </a:t>
            </a:r>
            <a:r>
              <a:rPr lang="fr-FR" sz="2900" dirty="0" err="1"/>
              <a:t>prevoit</a:t>
            </a:r>
            <a:r>
              <a:rPr lang="fr-FR" sz="2900" dirty="0"/>
              <a:t> d’abord la </a:t>
            </a:r>
            <a:r>
              <a:rPr lang="fr-FR" sz="2900" dirty="0" err="1"/>
              <a:t>preparation</a:t>
            </a:r>
            <a:r>
              <a:rPr lang="fr-FR" sz="2900" dirty="0"/>
              <a:t> mais aussi le </a:t>
            </a:r>
            <a:r>
              <a:rPr lang="fr-FR" sz="2900" dirty="0" err="1"/>
              <a:t>deployement</a:t>
            </a:r>
            <a:r>
              <a:rPr lang="fr-FR" sz="2900" dirty="0"/>
              <a:t> des ressources au plus fin fond des communautés avec des cibles journaliers définis et en cas de besoin de vaccination, comment assurer le moins de </a:t>
            </a:r>
            <a:r>
              <a:rPr lang="fr-FR" sz="2900" dirty="0" err="1"/>
              <a:t>delai</a:t>
            </a:r>
            <a:r>
              <a:rPr lang="fr-FR" sz="2900" dirty="0"/>
              <a:t> de retard possible dans, ceci </a:t>
            </a:r>
            <a:r>
              <a:rPr lang="fr-FR" sz="2900" dirty="0" err="1"/>
              <a:t>necessite</a:t>
            </a:r>
            <a:r>
              <a:rPr lang="fr-FR" sz="2900" dirty="0"/>
              <a:t> ainsi des micro-planification locale car l’</a:t>
            </a:r>
            <a:r>
              <a:rPr lang="fr-FR" sz="2900" dirty="0" err="1"/>
              <a:t>equipe</a:t>
            </a:r>
            <a:r>
              <a:rPr lang="fr-FR" sz="2900" dirty="0"/>
              <a:t> de l’engagement communautaire seule ou la vaccination seule ne peut pas bien intervenir. Et ces </a:t>
            </a:r>
            <a:r>
              <a:rPr lang="fr-FR" sz="2900" dirty="0" err="1"/>
              <a:t>microplanification</a:t>
            </a:r>
            <a:r>
              <a:rPr lang="fr-FR" sz="2900" dirty="0"/>
              <a:t> locale devrait faire l’exercice pour tout </a:t>
            </a:r>
            <a:r>
              <a:rPr lang="fr-FR" sz="2900" dirty="0" err="1"/>
              <a:t>pandemie</a:t>
            </a:r>
            <a:r>
              <a:rPr lang="fr-FR" sz="2900" dirty="0"/>
              <a:t> qui pourrait survenir</a:t>
            </a:r>
          </a:p>
          <a:p>
            <a:pPr>
              <a:lnSpc>
                <a:spcPct val="110000"/>
              </a:lnSpc>
            </a:pPr>
            <a:r>
              <a:rPr lang="fr-FR" sz="2900" dirty="0"/>
              <a:t>On a besoin de documenter les passages de campagnes, les campagnes qui marchent, les </a:t>
            </a:r>
            <a:r>
              <a:rPr lang="fr-FR" sz="2900" dirty="0" err="1"/>
              <a:t>strategies</a:t>
            </a:r>
            <a:r>
              <a:rPr lang="fr-FR" sz="2900" dirty="0"/>
              <a:t> qui réussissent pour qu’on ne </a:t>
            </a:r>
            <a:r>
              <a:rPr lang="fr-FR" sz="2900" dirty="0" err="1"/>
              <a:t>tatonne</a:t>
            </a:r>
            <a:r>
              <a:rPr lang="fr-FR" sz="2900" dirty="0"/>
              <a:t> pas et semble chercher a chaque fois ou commencer? Mieux vaut se baser d’abord sur ces acquis et expériences. Faire une partage des bonnes pratiques et des </a:t>
            </a:r>
            <a:r>
              <a:rPr lang="fr-FR" sz="2900" dirty="0" err="1"/>
              <a:t>strategies</a:t>
            </a:r>
            <a:r>
              <a:rPr lang="fr-FR" sz="2900" dirty="0"/>
              <a:t> qui marche reste de mise.  </a:t>
            </a:r>
          </a:p>
          <a:p>
            <a:endParaRPr lang="fr-FR" dirty="0"/>
          </a:p>
        </p:txBody>
      </p:sp>
    </p:spTree>
    <p:extLst>
      <p:ext uri="{BB962C8B-B14F-4D97-AF65-F5344CB8AC3E}">
        <p14:creationId xmlns:p14="http://schemas.microsoft.com/office/powerpoint/2010/main" val="35697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7107A-556B-E3BF-F2C5-A89D75763657}"/>
              </a:ext>
            </a:extLst>
          </p:cNvPr>
          <p:cNvSpPr>
            <a:spLocks noGrp="1"/>
          </p:cNvSpPr>
          <p:nvPr>
            <p:ph idx="1"/>
          </p:nvPr>
        </p:nvSpPr>
        <p:spPr/>
        <p:txBody>
          <a:bodyPr>
            <a:normAutofit/>
          </a:bodyPr>
          <a:lstStyle/>
          <a:p>
            <a:pPr>
              <a:lnSpc>
                <a:spcPct val="110000"/>
              </a:lnSpc>
            </a:pPr>
            <a:r>
              <a:rPr lang="fr-FR" sz="1700" dirty="0"/>
              <a:t>Renforcer les capacités globales de préparation aux épidémies, y compris par un soutien ciblé au développement des capacités des Sociétés nationales pour la Croix-Rouge par exemple dans des domaines plus techniques tels que les soins intensifs et la santé mentale.</a:t>
            </a:r>
          </a:p>
          <a:p>
            <a:pPr>
              <a:lnSpc>
                <a:spcPct val="110000"/>
              </a:lnSpc>
            </a:pPr>
            <a:r>
              <a:rPr lang="fr-FR" sz="1700" dirty="0"/>
              <a:t>Renforcer les capacités générales en matière de préparation aux épidémies, notamment en apportant un soutien ciblé au développement des capacités des Sociétés nationales dans des domaines plus techniques tels que la prévention intégrée des risques et la santé mentale.</a:t>
            </a:r>
          </a:p>
          <a:p>
            <a:pPr>
              <a:lnSpc>
                <a:spcPct val="110000"/>
              </a:lnSpc>
            </a:pPr>
            <a:r>
              <a:rPr lang="fr-FR" sz="1700" dirty="0"/>
              <a:t>Soutenir la conception de programmes de santé communautaire qui mesurent l'impact sur le changement de comportement afin d'améliorer les messages et les modalités de communication en améliorant les liens entre les services de santé et de premiers secours à base communautaire et les services de santé et de premiers secours à base communautaire.</a:t>
            </a:r>
          </a:p>
          <a:p>
            <a:endParaRPr lang="fr-FR" dirty="0"/>
          </a:p>
        </p:txBody>
      </p:sp>
      <p:sp>
        <p:nvSpPr>
          <p:cNvPr id="4" name="Title 1">
            <a:extLst>
              <a:ext uri="{FF2B5EF4-FFF2-40B4-BE49-F238E27FC236}">
                <a16:creationId xmlns:a16="http://schemas.microsoft.com/office/drawing/2014/main" id="{E879BD38-F7D9-09DE-1AF3-DC867A349D79}"/>
              </a:ext>
            </a:extLst>
          </p:cNvPr>
          <p:cNvSpPr>
            <a:spLocks noGrp="1"/>
          </p:cNvSpPr>
          <p:nvPr>
            <p:ph type="title"/>
          </p:nvPr>
        </p:nvSpPr>
        <p:spPr>
          <a:xfrm>
            <a:off x="838200" y="365125"/>
            <a:ext cx="10515600" cy="1325563"/>
          </a:xfrm>
        </p:spPr>
        <p:txBody>
          <a:bodyPr>
            <a:normAutofit/>
          </a:bodyPr>
          <a:lstStyle/>
          <a:p>
            <a:r>
              <a:rPr lang="fr-FR" sz="2900" b="1" dirty="0">
                <a:solidFill>
                  <a:schemeClr val="dk2"/>
                </a:solidFill>
                <a:latin typeface="Montserrat"/>
                <a:ea typeface="+mn-ea"/>
                <a:cs typeface="+mn-cs"/>
              </a:rPr>
              <a:t>Que faut-il faire pour renforcer le rôle des acteurs nationaux et de la société civile afin de soutenir une réponse équitable ?</a:t>
            </a:r>
          </a:p>
        </p:txBody>
      </p:sp>
    </p:spTree>
    <p:extLst>
      <p:ext uri="{BB962C8B-B14F-4D97-AF65-F5344CB8AC3E}">
        <p14:creationId xmlns:p14="http://schemas.microsoft.com/office/powerpoint/2010/main" val="3251868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1435</Words>
  <Application>Microsoft Office PowerPoint</Application>
  <PresentationFormat>Widescreen</PresentationFormat>
  <Paragraphs>55</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Meiryo</vt:lpstr>
      <vt:lpstr>Arial</vt:lpstr>
      <vt:lpstr>Calibri</vt:lpstr>
      <vt:lpstr>Calibri Light</vt:lpstr>
      <vt:lpstr>Montserrat</vt:lpstr>
      <vt:lpstr>Montserrat SemiBold</vt:lpstr>
      <vt:lpstr>Times New Roman</vt:lpstr>
      <vt:lpstr>Office Theme</vt:lpstr>
      <vt:lpstr>L‘engagement communautaire pour La preparation aux epi/pandemies</vt:lpstr>
      <vt:lpstr>PowerPoint Presentation</vt:lpstr>
      <vt:lpstr>PowerPoint Presentation</vt:lpstr>
      <vt:lpstr>PowerPoint Presentation</vt:lpstr>
      <vt:lpstr>Qu'est-ce qui n'a pas fonctionné dans l'engagement communautaire au cours du COVID-19 en termes de résultats en matière d'équité ?</vt:lpstr>
      <vt:lpstr>Quel type d'engagement communautaire doit être déjà en place lors de la prochaine épidémie ou pandémie afin d'apporter une réponse équitable ?</vt:lpstr>
      <vt:lpstr>Que faut-il faire pour renforcer le rôle des acteurs nationaux et de la société civile afin de soutenir une réponse équitable ?</vt:lpstr>
      <vt:lpstr>Que faut-il faire pour renforcer le rôle des acteurs nationaux et de la société civile afin de soutenir une réponse équitable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‘community’ and ‘community engagement’ mean in practice in your context and your roles? (we use the PIPRP framework below, but feel free to describe it in your own way) What worked and what didn’t in community engagement during COVID-19 in terms of equity outcomes? What kind of community engagement needs to be already in place when the next epidemic or pandemic hits for an equitable response? What kind of community engagement is necessary to support pandemic preparedness activities? What is needed to strengthen the role of national and civil-society actors to support an equitable response?</dc:title>
  <dc:creator>Voahary IALIJAONA</dc:creator>
  <cp:lastModifiedBy>Voahary IALIJAONA</cp:lastModifiedBy>
  <cp:revision>6</cp:revision>
  <dcterms:created xsi:type="dcterms:W3CDTF">2023-07-01T07:10:12Z</dcterms:created>
  <dcterms:modified xsi:type="dcterms:W3CDTF">2023-07-04T13:35:28Z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2023-07-03T06:14:24Z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054d1c67-8e55-4fe4-825a-7e68d4749784</vt:lpwstr>
  </property>
  <property fmtid="{D5CDD505-2E9C-101B-9397-08002B2CF9AE}" pid="8" name="MSIP_Label_caf3f7fd-5cd4-4287-9002-aceb9af13c42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Public</vt:lpwstr>
  </property>
</Properties>
</file>